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Lst>
  <p:notesMasterIdLst>
    <p:notesMasterId r:id="rId32"/>
  </p:notesMasterIdLst>
  <p:sldIdLst>
    <p:sldId id="456" r:id="rId3"/>
    <p:sldId id="481" r:id="rId4"/>
    <p:sldId id="257" r:id="rId5"/>
    <p:sldId id="506" r:id="rId6"/>
    <p:sldId id="482" r:id="rId7"/>
    <p:sldId id="507" r:id="rId8"/>
    <p:sldId id="508" r:id="rId9"/>
    <p:sldId id="484" r:id="rId10"/>
    <p:sldId id="485" r:id="rId11"/>
    <p:sldId id="486" r:id="rId12"/>
    <p:sldId id="487" r:id="rId13"/>
    <p:sldId id="489" r:id="rId14"/>
    <p:sldId id="490" r:id="rId15"/>
    <p:sldId id="491" r:id="rId16"/>
    <p:sldId id="492" r:id="rId17"/>
    <p:sldId id="493" r:id="rId18"/>
    <p:sldId id="494" r:id="rId19"/>
    <p:sldId id="495" r:id="rId20"/>
    <p:sldId id="496" r:id="rId21"/>
    <p:sldId id="497" r:id="rId22"/>
    <p:sldId id="498" r:id="rId23"/>
    <p:sldId id="499" r:id="rId24"/>
    <p:sldId id="501" r:id="rId25"/>
    <p:sldId id="500" r:id="rId26"/>
    <p:sldId id="502" r:id="rId27"/>
    <p:sldId id="503" r:id="rId28"/>
    <p:sldId id="504" r:id="rId29"/>
    <p:sldId id="453" r:id="rId30"/>
    <p:sldId id="48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5395"/>
    <a:srgbClr val="3F70C5"/>
    <a:srgbClr val="008CBE"/>
    <a:srgbClr val="004360"/>
    <a:srgbClr val="820000"/>
    <a:srgbClr val="BD0136"/>
    <a:srgbClr val="005170"/>
    <a:srgbClr val="EE312A"/>
    <a:srgbClr val="4CB3D8"/>
    <a:srgbClr val="0094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24" autoAdjust="0"/>
    <p:restoredTop sz="94660"/>
  </p:normalViewPr>
  <p:slideViewPr>
    <p:cSldViewPr snapToGrid="0">
      <p:cViewPr>
        <p:scale>
          <a:sx n="85" d="100"/>
          <a:sy n="85" d="100"/>
        </p:scale>
        <p:origin x="-78" y="-4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0425A6-5D80-40FC-B506-0EAED109EE01}" type="datetimeFigureOut">
              <a:rPr lang="en-US" smtClean="0"/>
              <a:t>10/10/2020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580042-51CD-45F1-8470-E5E74BFE2488}" type="slidenum">
              <a:rPr lang="en-US" smtClean="0"/>
              <a:t>‹#›</a:t>
            </a:fld>
            <a:endParaRPr lang="en-US"/>
          </a:p>
        </p:txBody>
      </p:sp>
    </p:spTree>
    <p:extLst>
      <p:ext uri="{BB962C8B-B14F-4D97-AF65-F5344CB8AC3E}">
        <p14:creationId xmlns:p14="http://schemas.microsoft.com/office/powerpoint/2010/main" val="853154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580042-51CD-45F1-8470-E5E74BFE2488}" type="slidenum">
              <a:rPr lang="en-US" smtClean="0"/>
              <a:t>6</a:t>
            </a:fld>
            <a:endParaRPr lang="en-US"/>
          </a:p>
        </p:txBody>
      </p:sp>
    </p:spTree>
    <p:extLst>
      <p:ext uri="{BB962C8B-B14F-4D97-AF65-F5344CB8AC3E}">
        <p14:creationId xmlns:p14="http://schemas.microsoft.com/office/powerpoint/2010/main" val="4157632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7E021A-41DE-4025-8E1B-D2B4E27165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52FD6C8-B167-4B42-AC14-051DE7AA2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782DA9C-0F32-4BF4-A9F7-AEF43EB2A073}"/>
              </a:ext>
            </a:extLst>
          </p:cNvPr>
          <p:cNvSpPr>
            <a:spLocks noGrp="1"/>
          </p:cNvSpPr>
          <p:nvPr>
            <p:ph type="dt" sz="half" idx="10"/>
          </p:nvPr>
        </p:nvSpPr>
        <p:spPr/>
        <p:txBody>
          <a:bodyPr/>
          <a:lstStyle/>
          <a:p>
            <a:fld id="{6F17ED42-CE83-49C3-BFF9-2C9A1A27E230}" type="datetimeFigureOut">
              <a:rPr lang="en-US" smtClean="0"/>
              <a:t>10/10/2020</a:t>
            </a:fld>
            <a:endParaRPr lang="en-US"/>
          </a:p>
        </p:txBody>
      </p:sp>
      <p:sp>
        <p:nvSpPr>
          <p:cNvPr id="5" name="Footer Placeholder 4">
            <a:extLst>
              <a:ext uri="{FF2B5EF4-FFF2-40B4-BE49-F238E27FC236}">
                <a16:creationId xmlns:a16="http://schemas.microsoft.com/office/drawing/2014/main" xmlns="" id="{A83D62DA-0904-4E03-9367-BA77C379F8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9BA3581-45EB-4A73-BF1A-88FE36AEE640}"/>
              </a:ext>
            </a:extLst>
          </p:cNvPr>
          <p:cNvSpPr>
            <a:spLocks noGrp="1"/>
          </p:cNvSpPr>
          <p:nvPr>
            <p:ph type="sldNum" sz="quarter" idx="12"/>
          </p:nvPr>
        </p:nvSpPr>
        <p:spPr/>
        <p:txBody>
          <a:bodyPr/>
          <a:lstStyle/>
          <a:p>
            <a:fld id="{48552C01-B407-49F6-871A-3FDE82C49E56}" type="slidenum">
              <a:rPr lang="en-US" smtClean="0"/>
              <a:t>‹#›</a:t>
            </a:fld>
            <a:endParaRPr lang="en-US"/>
          </a:p>
        </p:txBody>
      </p:sp>
    </p:spTree>
    <p:extLst>
      <p:ext uri="{BB962C8B-B14F-4D97-AF65-F5344CB8AC3E}">
        <p14:creationId xmlns:p14="http://schemas.microsoft.com/office/powerpoint/2010/main" val="2634337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E5C57B-5597-496D-AB3C-E47AAD8CDB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0F85042-2F0D-4CA0-89AD-31D84ADE28A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891D68F-6A43-4DB7-92F2-3BB383A42826}"/>
              </a:ext>
            </a:extLst>
          </p:cNvPr>
          <p:cNvSpPr>
            <a:spLocks noGrp="1"/>
          </p:cNvSpPr>
          <p:nvPr>
            <p:ph type="dt" sz="half" idx="10"/>
          </p:nvPr>
        </p:nvSpPr>
        <p:spPr/>
        <p:txBody>
          <a:bodyPr/>
          <a:lstStyle/>
          <a:p>
            <a:fld id="{6F17ED42-CE83-49C3-BFF9-2C9A1A27E230}" type="datetimeFigureOut">
              <a:rPr lang="en-US" smtClean="0"/>
              <a:t>10/10/2020</a:t>
            </a:fld>
            <a:endParaRPr lang="en-US"/>
          </a:p>
        </p:txBody>
      </p:sp>
      <p:sp>
        <p:nvSpPr>
          <p:cNvPr id="5" name="Footer Placeholder 4">
            <a:extLst>
              <a:ext uri="{FF2B5EF4-FFF2-40B4-BE49-F238E27FC236}">
                <a16:creationId xmlns:a16="http://schemas.microsoft.com/office/drawing/2014/main" xmlns="" id="{3CA34495-55AA-4988-9B63-29982A7962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0E714F8-7D02-4EA3-8FC4-8D7918BEC399}"/>
              </a:ext>
            </a:extLst>
          </p:cNvPr>
          <p:cNvSpPr>
            <a:spLocks noGrp="1"/>
          </p:cNvSpPr>
          <p:nvPr>
            <p:ph type="sldNum" sz="quarter" idx="12"/>
          </p:nvPr>
        </p:nvSpPr>
        <p:spPr/>
        <p:txBody>
          <a:bodyPr/>
          <a:lstStyle/>
          <a:p>
            <a:fld id="{48552C01-B407-49F6-871A-3FDE82C49E56}" type="slidenum">
              <a:rPr lang="en-US" smtClean="0"/>
              <a:t>‹#›</a:t>
            </a:fld>
            <a:endParaRPr lang="en-US"/>
          </a:p>
        </p:txBody>
      </p:sp>
    </p:spTree>
    <p:extLst>
      <p:ext uri="{BB962C8B-B14F-4D97-AF65-F5344CB8AC3E}">
        <p14:creationId xmlns:p14="http://schemas.microsoft.com/office/powerpoint/2010/main" val="2443676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9FD8A78-5A48-47AF-B877-A1F6017B18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B6E7B76-FC8F-4441-BD22-78D8CCF5C5A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92032EB-F86F-4702-9700-1F0CC45C796B}"/>
              </a:ext>
            </a:extLst>
          </p:cNvPr>
          <p:cNvSpPr>
            <a:spLocks noGrp="1"/>
          </p:cNvSpPr>
          <p:nvPr>
            <p:ph type="dt" sz="half" idx="10"/>
          </p:nvPr>
        </p:nvSpPr>
        <p:spPr/>
        <p:txBody>
          <a:bodyPr/>
          <a:lstStyle/>
          <a:p>
            <a:fld id="{6F17ED42-CE83-49C3-BFF9-2C9A1A27E230}" type="datetimeFigureOut">
              <a:rPr lang="en-US" smtClean="0"/>
              <a:t>10/10/2020</a:t>
            </a:fld>
            <a:endParaRPr lang="en-US"/>
          </a:p>
        </p:txBody>
      </p:sp>
      <p:sp>
        <p:nvSpPr>
          <p:cNvPr id="5" name="Footer Placeholder 4">
            <a:extLst>
              <a:ext uri="{FF2B5EF4-FFF2-40B4-BE49-F238E27FC236}">
                <a16:creationId xmlns:a16="http://schemas.microsoft.com/office/drawing/2014/main" xmlns="" id="{1D90C641-9138-457B-B330-D15B22153A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44B2E02-4B18-4319-AF10-4A93C2EDCB75}"/>
              </a:ext>
            </a:extLst>
          </p:cNvPr>
          <p:cNvSpPr>
            <a:spLocks noGrp="1"/>
          </p:cNvSpPr>
          <p:nvPr>
            <p:ph type="sldNum" sz="quarter" idx="12"/>
          </p:nvPr>
        </p:nvSpPr>
        <p:spPr/>
        <p:txBody>
          <a:bodyPr/>
          <a:lstStyle/>
          <a:p>
            <a:fld id="{48552C01-B407-49F6-871A-3FDE82C49E56}" type="slidenum">
              <a:rPr lang="en-US" smtClean="0"/>
              <a:t>‹#›</a:t>
            </a:fld>
            <a:endParaRPr lang="en-US"/>
          </a:p>
        </p:txBody>
      </p:sp>
    </p:spTree>
    <p:extLst>
      <p:ext uri="{BB962C8B-B14F-4D97-AF65-F5344CB8AC3E}">
        <p14:creationId xmlns:p14="http://schemas.microsoft.com/office/powerpoint/2010/main" val="3065943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7E021A-41DE-4025-8E1B-D2B4E27165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52FD6C8-B167-4B42-AC14-051DE7AA2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782DA9C-0F32-4BF4-A9F7-AEF43EB2A073}"/>
              </a:ext>
            </a:extLst>
          </p:cNvPr>
          <p:cNvSpPr>
            <a:spLocks noGrp="1"/>
          </p:cNvSpPr>
          <p:nvPr>
            <p:ph type="dt" sz="half" idx="10"/>
          </p:nvPr>
        </p:nvSpPr>
        <p:spPr/>
        <p:txBody>
          <a:bodyPr/>
          <a:lstStyle/>
          <a:p>
            <a:fld id="{6F17ED42-CE83-49C3-BFF9-2C9A1A27E230}" type="datetimeFigureOut">
              <a:rPr lang="en-US" smtClean="0"/>
              <a:t>10/10/2020</a:t>
            </a:fld>
            <a:endParaRPr lang="en-US"/>
          </a:p>
        </p:txBody>
      </p:sp>
      <p:sp>
        <p:nvSpPr>
          <p:cNvPr id="5" name="Footer Placeholder 4">
            <a:extLst>
              <a:ext uri="{FF2B5EF4-FFF2-40B4-BE49-F238E27FC236}">
                <a16:creationId xmlns:a16="http://schemas.microsoft.com/office/drawing/2014/main" xmlns="" id="{A83D62DA-0904-4E03-9367-BA77C379F8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9BA3581-45EB-4A73-BF1A-88FE36AEE640}"/>
              </a:ext>
            </a:extLst>
          </p:cNvPr>
          <p:cNvSpPr>
            <a:spLocks noGrp="1"/>
          </p:cNvSpPr>
          <p:nvPr>
            <p:ph type="sldNum" sz="quarter" idx="12"/>
          </p:nvPr>
        </p:nvSpPr>
        <p:spPr/>
        <p:txBody>
          <a:bodyPr/>
          <a:lstStyle/>
          <a:p>
            <a:fld id="{48552C01-B407-49F6-871A-3FDE82C49E56}" type="slidenum">
              <a:rPr lang="en-US" smtClean="0"/>
              <a:t>‹#›</a:t>
            </a:fld>
            <a:endParaRPr lang="en-US"/>
          </a:p>
        </p:txBody>
      </p:sp>
    </p:spTree>
    <p:extLst>
      <p:ext uri="{BB962C8B-B14F-4D97-AF65-F5344CB8AC3E}">
        <p14:creationId xmlns:p14="http://schemas.microsoft.com/office/powerpoint/2010/main" val="3731148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7D8010-9F83-46B5-BF17-0D450A3801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64AAF95-19D9-4514-9688-BC21344775D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01CE0F4-341C-4033-ACF4-C82A45AEC40A}"/>
              </a:ext>
            </a:extLst>
          </p:cNvPr>
          <p:cNvSpPr>
            <a:spLocks noGrp="1"/>
          </p:cNvSpPr>
          <p:nvPr>
            <p:ph type="dt" sz="half" idx="10"/>
          </p:nvPr>
        </p:nvSpPr>
        <p:spPr/>
        <p:txBody>
          <a:bodyPr/>
          <a:lstStyle/>
          <a:p>
            <a:fld id="{6F17ED42-CE83-49C3-BFF9-2C9A1A27E230}" type="datetimeFigureOut">
              <a:rPr lang="en-US" smtClean="0"/>
              <a:t>10/10/2020</a:t>
            </a:fld>
            <a:endParaRPr lang="en-US"/>
          </a:p>
        </p:txBody>
      </p:sp>
      <p:sp>
        <p:nvSpPr>
          <p:cNvPr id="5" name="Footer Placeholder 4">
            <a:extLst>
              <a:ext uri="{FF2B5EF4-FFF2-40B4-BE49-F238E27FC236}">
                <a16:creationId xmlns:a16="http://schemas.microsoft.com/office/drawing/2014/main" xmlns="" id="{C993A044-30E2-4C50-A142-047B2B37F1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323E7A3-0854-4271-B20B-F425B92649A0}"/>
              </a:ext>
            </a:extLst>
          </p:cNvPr>
          <p:cNvSpPr>
            <a:spLocks noGrp="1"/>
          </p:cNvSpPr>
          <p:nvPr>
            <p:ph type="sldNum" sz="quarter" idx="12"/>
          </p:nvPr>
        </p:nvSpPr>
        <p:spPr/>
        <p:txBody>
          <a:bodyPr/>
          <a:lstStyle/>
          <a:p>
            <a:fld id="{48552C01-B407-49F6-871A-3FDE82C49E56}" type="slidenum">
              <a:rPr lang="en-US" smtClean="0"/>
              <a:t>‹#›</a:t>
            </a:fld>
            <a:endParaRPr lang="en-US"/>
          </a:p>
        </p:txBody>
      </p:sp>
    </p:spTree>
    <p:extLst>
      <p:ext uri="{BB962C8B-B14F-4D97-AF65-F5344CB8AC3E}">
        <p14:creationId xmlns:p14="http://schemas.microsoft.com/office/powerpoint/2010/main" val="2542420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EEDA86-8954-47AB-90E5-0916DA5B78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F157CD1-B619-43BC-8A43-A8CCCC775F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132D3CD7-6BC5-4214-86E4-0C4A4BBD96B6}"/>
              </a:ext>
            </a:extLst>
          </p:cNvPr>
          <p:cNvSpPr>
            <a:spLocks noGrp="1"/>
          </p:cNvSpPr>
          <p:nvPr>
            <p:ph type="dt" sz="half" idx="10"/>
          </p:nvPr>
        </p:nvSpPr>
        <p:spPr/>
        <p:txBody>
          <a:bodyPr/>
          <a:lstStyle/>
          <a:p>
            <a:fld id="{6F17ED42-CE83-49C3-BFF9-2C9A1A27E230}" type="datetimeFigureOut">
              <a:rPr lang="en-US" smtClean="0"/>
              <a:t>10/10/2020</a:t>
            </a:fld>
            <a:endParaRPr lang="en-US"/>
          </a:p>
        </p:txBody>
      </p:sp>
      <p:sp>
        <p:nvSpPr>
          <p:cNvPr id="5" name="Footer Placeholder 4">
            <a:extLst>
              <a:ext uri="{FF2B5EF4-FFF2-40B4-BE49-F238E27FC236}">
                <a16:creationId xmlns:a16="http://schemas.microsoft.com/office/drawing/2014/main" xmlns="" id="{363EB0C5-0217-463C-A20E-1D550448E7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A78171A-F0D7-4AD4-8989-DBFFBD9B1B45}"/>
              </a:ext>
            </a:extLst>
          </p:cNvPr>
          <p:cNvSpPr>
            <a:spLocks noGrp="1"/>
          </p:cNvSpPr>
          <p:nvPr>
            <p:ph type="sldNum" sz="quarter" idx="12"/>
          </p:nvPr>
        </p:nvSpPr>
        <p:spPr/>
        <p:txBody>
          <a:bodyPr/>
          <a:lstStyle/>
          <a:p>
            <a:fld id="{48552C01-B407-49F6-871A-3FDE82C49E56}" type="slidenum">
              <a:rPr lang="en-US" smtClean="0"/>
              <a:t>‹#›</a:t>
            </a:fld>
            <a:endParaRPr lang="en-US"/>
          </a:p>
        </p:txBody>
      </p:sp>
    </p:spTree>
    <p:extLst>
      <p:ext uri="{BB962C8B-B14F-4D97-AF65-F5344CB8AC3E}">
        <p14:creationId xmlns:p14="http://schemas.microsoft.com/office/powerpoint/2010/main" val="1895274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216309-69D5-4AD9-A774-EEC51777C1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756CBCB-8E5A-4D19-872C-21D8382226F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98B3173-18E7-4775-A4D6-BB405F7E56C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BD269FE-846B-4816-8DA7-8EF9584B4065}"/>
              </a:ext>
            </a:extLst>
          </p:cNvPr>
          <p:cNvSpPr>
            <a:spLocks noGrp="1"/>
          </p:cNvSpPr>
          <p:nvPr>
            <p:ph type="dt" sz="half" idx="10"/>
          </p:nvPr>
        </p:nvSpPr>
        <p:spPr/>
        <p:txBody>
          <a:bodyPr/>
          <a:lstStyle/>
          <a:p>
            <a:fld id="{6F17ED42-CE83-49C3-BFF9-2C9A1A27E230}" type="datetimeFigureOut">
              <a:rPr lang="en-US" smtClean="0"/>
              <a:t>10/10/2020</a:t>
            </a:fld>
            <a:endParaRPr lang="en-US"/>
          </a:p>
        </p:txBody>
      </p:sp>
      <p:sp>
        <p:nvSpPr>
          <p:cNvPr id="6" name="Footer Placeholder 5">
            <a:extLst>
              <a:ext uri="{FF2B5EF4-FFF2-40B4-BE49-F238E27FC236}">
                <a16:creationId xmlns:a16="http://schemas.microsoft.com/office/drawing/2014/main" xmlns="" id="{76E65629-EDB1-450F-9D56-B43AF6BE82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DCA3AE3-F530-49AB-A992-A18D42CE3DAF}"/>
              </a:ext>
            </a:extLst>
          </p:cNvPr>
          <p:cNvSpPr>
            <a:spLocks noGrp="1"/>
          </p:cNvSpPr>
          <p:nvPr>
            <p:ph type="sldNum" sz="quarter" idx="12"/>
          </p:nvPr>
        </p:nvSpPr>
        <p:spPr/>
        <p:txBody>
          <a:bodyPr/>
          <a:lstStyle/>
          <a:p>
            <a:fld id="{48552C01-B407-49F6-871A-3FDE82C49E56}" type="slidenum">
              <a:rPr lang="en-US" smtClean="0"/>
              <a:t>‹#›</a:t>
            </a:fld>
            <a:endParaRPr lang="en-US"/>
          </a:p>
        </p:txBody>
      </p:sp>
    </p:spTree>
    <p:extLst>
      <p:ext uri="{BB962C8B-B14F-4D97-AF65-F5344CB8AC3E}">
        <p14:creationId xmlns:p14="http://schemas.microsoft.com/office/powerpoint/2010/main" val="1745022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640BE9-6E8A-4C66-B704-EA1B67339E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958B343-20B6-445D-B568-55614B76D3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BA2E7346-E172-41BA-8D7F-B93A9A8C3AA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9210996-EE85-4A30-B013-A61CCD66FC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4503E8F0-960F-4C9A-9585-5087F46F9BB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AB73F08-40B3-452F-BEE3-0148D308901A}"/>
              </a:ext>
            </a:extLst>
          </p:cNvPr>
          <p:cNvSpPr>
            <a:spLocks noGrp="1"/>
          </p:cNvSpPr>
          <p:nvPr>
            <p:ph type="dt" sz="half" idx="10"/>
          </p:nvPr>
        </p:nvSpPr>
        <p:spPr/>
        <p:txBody>
          <a:bodyPr/>
          <a:lstStyle/>
          <a:p>
            <a:fld id="{6F17ED42-CE83-49C3-BFF9-2C9A1A27E230}" type="datetimeFigureOut">
              <a:rPr lang="en-US" smtClean="0"/>
              <a:t>10/10/2020</a:t>
            </a:fld>
            <a:endParaRPr lang="en-US"/>
          </a:p>
        </p:txBody>
      </p:sp>
      <p:sp>
        <p:nvSpPr>
          <p:cNvPr id="8" name="Footer Placeholder 7">
            <a:extLst>
              <a:ext uri="{FF2B5EF4-FFF2-40B4-BE49-F238E27FC236}">
                <a16:creationId xmlns:a16="http://schemas.microsoft.com/office/drawing/2014/main" xmlns="" id="{3B03651B-81C5-4816-A69B-E2237F9AC0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F66FBAE-3480-449D-8369-DCC1C5DDEA23}"/>
              </a:ext>
            </a:extLst>
          </p:cNvPr>
          <p:cNvSpPr>
            <a:spLocks noGrp="1"/>
          </p:cNvSpPr>
          <p:nvPr>
            <p:ph type="sldNum" sz="quarter" idx="12"/>
          </p:nvPr>
        </p:nvSpPr>
        <p:spPr/>
        <p:txBody>
          <a:bodyPr/>
          <a:lstStyle/>
          <a:p>
            <a:fld id="{48552C01-B407-49F6-871A-3FDE82C49E56}" type="slidenum">
              <a:rPr lang="en-US" smtClean="0"/>
              <a:t>‹#›</a:t>
            </a:fld>
            <a:endParaRPr lang="en-US"/>
          </a:p>
        </p:txBody>
      </p:sp>
    </p:spTree>
    <p:extLst>
      <p:ext uri="{BB962C8B-B14F-4D97-AF65-F5344CB8AC3E}">
        <p14:creationId xmlns:p14="http://schemas.microsoft.com/office/powerpoint/2010/main" val="1959448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458518-5E98-464C-9FFC-157618D45C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7BC9A70-483A-46CE-884B-34DE27A950A0}"/>
              </a:ext>
            </a:extLst>
          </p:cNvPr>
          <p:cNvSpPr>
            <a:spLocks noGrp="1"/>
          </p:cNvSpPr>
          <p:nvPr>
            <p:ph type="dt" sz="half" idx="10"/>
          </p:nvPr>
        </p:nvSpPr>
        <p:spPr/>
        <p:txBody>
          <a:bodyPr/>
          <a:lstStyle/>
          <a:p>
            <a:fld id="{6F17ED42-CE83-49C3-BFF9-2C9A1A27E230}" type="datetimeFigureOut">
              <a:rPr lang="en-US" smtClean="0"/>
              <a:t>10/10/2020</a:t>
            </a:fld>
            <a:endParaRPr lang="en-US"/>
          </a:p>
        </p:txBody>
      </p:sp>
      <p:sp>
        <p:nvSpPr>
          <p:cNvPr id="4" name="Footer Placeholder 3">
            <a:extLst>
              <a:ext uri="{FF2B5EF4-FFF2-40B4-BE49-F238E27FC236}">
                <a16:creationId xmlns:a16="http://schemas.microsoft.com/office/drawing/2014/main" xmlns="" id="{82DD47DC-4BD6-4DE3-BD55-C1D8893EEE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5C51E2C-F6C2-4C34-83E3-5BD6081C9335}"/>
              </a:ext>
            </a:extLst>
          </p:cNvPr>
          <p:cNvSpPr>
            <a:spLocks noGrp="1"/>
          </p:cNvSpPr>
          <p:nvPr>
            <p:ph type="sldNum" sz="quarter" idx="12"/>
          </p:nvPr>
        </p:nvSpPr>
        <p:spPr/>
        <p:txBody>
          <a:bodyPr/>
          <a:lstStyle/>
          <a:p>
            <a:fld id="{48552C01-B407-49F6-871A-3FDE82C49E56}" type="slidenum">
              <a:rPr lang="en-US" smtClean="0"/>
              <a:t>‹#›</a:t>
            </a:fld>
            <a:endParaRPr lang="en-US"/>
          </a:p>
        </p:txBody>
      </p:sp>
    </p:spTree>
    <p:extLst>
      <p:ext uri="{BB962C8B-B14F-4D97-AF65-F5344CB8AC3E}">
        <p14:creationId xmlns:p14="http://schemas.microsoft.com/office/powerpoint/2010/main" val="4272242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AF39581-24F4-43AB-9AAF-1951ED02FC49}"/>
              </a:ext>
            </a:extLst>
          </p:cNvPr>
          <p:cNvSpPr>
            <a:spLocks noGrp="1"/>
          </p:cNvSpPr>
          <p:nvPr>
            <p:ph type="dt" sz="half" idx="10"/>
          </p:nvPr>
        </p:nvSpPr>
        <p:spPr/>
        <p:txBody>
          <a:bodyPr/>
          <a:lstStyle/>
          <a:p>
            <a:fld id="{6F17ED42-CE83-49C3-BFF9-2C9A1A27E230}" type="datetimeFigureOut">
              <a:rPr lang="en-US" smtClean="0"/>
              <a:t>10/10/2020</a:t>
            </a:fld>
            <a:endParaRPr lang="en-US"/>
          </a:p>
        </p:txBody>
      </p:sp>
      <p:sp>
        <p:nvSpPr>
          <p:cNvPr id="3" name="Footer Placeholder 2">
            <a:extLst>
              <a:ext uri="{FF2B5EF4-FFF2-40B4-BE49-F238E27FC236}">
                <a16:creationId xmlns:a16="http://schemas.microsoft.com/office/drawing/2014/main" xmlns="" id="{2B9B5B99-A5A2-4820-A607-A719458149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F1AED640-4666-4F54-BFE1-60F97E6A3290}"/>
              </a:ext>
            </a:extLst>
          </p:cNvPr>
          <p:cNvSpPr>
            <a:spLocks noGrp="1"/>
          </p:cNvSpPr>
          <p:nvPr>
            <p:ph type="sldNum" sz="quarter" idx="12"/>
          </p:nvPr>
        </p:nvSpPr>
        <p:spPr/>
        <p:txBody>
          <a:bodyPr/>
          <a:lstStyle/>
          <a:p>
            <a:fld id="{48552C01-B407-49F6-871A-3FDE82C49E56}" type="slidenum">
              <a:rPr lang="en-US" smtClean="0"/>
              <a:t>‹#›</a:t>
            </a:fld>
            <a:endParaRPr lang="en-US"/>
          </a:p>
        </p:txBody>
      </p:sp>
    </p:spTree>
    <p:extLst>
      <p:ext uri="{BB962C8B-B14F-4D97-AF65-F5344CB8AC3E}">
        <p14:creationId xmlns:p14="http://schemas.microsoft.com/office/powerpoint/2010/main" val="2528495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4576A4-9188-4D91-9447-89EA328BE6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554EFB7A-41BA-47B6-8DC9-92756E6D17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837E3D1-64FD-421E-9047-084A28F181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3A99EEC4-45E1-4B5C-AA82-707D0E98137F}"/>
              </a:ext>
            </a:extLst>
          </p:cNvPr>
          <p:cNvSpPr>
            <a:spLocks noGrp="1"/>
          </p:cNvSpPr>
          <p:nvPr>
            <p:ph type="dt" sz="half" idx="10"/>
          </p:nvPr>
        </p:nvSpPr>
        <p:spPr/>
        <p:txBody>
          <a:bodyPr/>
          <a:lstStyle/>
          <a:p>
            <a:fld id="{6F17ED42-CE83-49C3-BFF9-2C9A1A27E230}" type="datetimeFigureOut">
              <a:rPr lang="en-US" smtClean="0"/>
              <a:t>10/10/2020</a:t>
            </a:fld>
            <a:endParaRPr lang="en-US"/>
          </a:p>
        </p:txBody>
      </p:sp>
      <p:sp>
        <p:nvSpPr>
          <p:cNvPr id="6" name="Footer Placeholder 5">
            <a:extLst>
              <a:ext uri="{FF2B5EF4-FFF2-40B4-BE49-F238E27FC236}">
                <a16:creationId xmlns:a16="http://schemas.microsoft.com/office/drawing/2014/main" xmlns="" id="{D4110418-944F-47DA-AC1C-DD1BFD654A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5008B9C-3444-41B2-B06C-3987DAD7F245}"/>
              </a:ext>
            </a:extLst>
          </p:cNvPr>
          <p:cNvSpPr>
            <a:spLocks noGrp="1"/>
          </p:cNvSpPr>
          <p:nvPr>
            <p:ph type="sldNum" sz="quarter" idx="12"/>
          </p:nvPr>
        </p:nvSpPr>
        <p:spPr/>
        <p:txBody>
          <a:bodyPr/>
          <a:lstStyle/>
          <a:p>
            <a:fld id="{48552C01-B407-49F6-871A-3FDE82C49E56}" type="slidenum">
              <a:rPr lang="en-US" smtClean="0"/>
              <a:t>‹#›</a:t>
            </a:fld>
            <a:endParaRPr lang="en-US"/>
          </a:p>
        </p:txBody>
      </p:sp>
    </p:spTree>
    <p:extLst>
      <p:ext uri="{BB962C8B-B14F-4D97-AF65-F5344CB8AC3E}">
        <p14:creationId xmlns:p14="http://schemas.microsoft.com/office/powerpoint/2010/main" val="3223584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7D8010-9F83-46B5-BF17-0D450A3801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64AAF95-19D9-4514-9688-BC21344775D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01CE0F4-341C-4033-ACF4-C82A45AEC40A}"/>
              </a:ext>
            </a:extLst>
          </p:cNvPr>
          <p:cNvSpPr>
            <a:spLocks noGrp="1"/>
          </p:cNvSpPr>
          <p:nvPr>
            <p:ph type="dt" sz="half" idx="10"/>
          </p:nvPr>
        </p:nvSpPr>
        <p:spPr/>
        <p:txBody>
          <a:bodyPr/>
          <a:lstStyle/>
          <a:p>
            <a:fld id="{6F17ED42-CE83-49C3-BFF9-2C9A1A27E230}" type="datetimeFigureOut">
              <a:rPr lang="en-US" smtClean="0"/>
              <a:t>10/10/2020</a:t>
            </a:fld>
            <a:endParaRPr lang="en-US"/>
          </a:p>
        </p:txBody>
      </p:sp>
      <p:sp>
        <p:nvSpPr>
          <p:cNvPr id="5" name="Footer Placeholder 4">
            <a:extLst>
              <a:ext uri="{FF2B5EF4-FFF2-40B4-BE49-F238E27FC236}">
                <a16:creationId xmlns:a16="http://schemas.microsoft.com/office/drawing/2014/main" xmlns="" id="{C993A044-30E2-4C50-A142-047B2B37F1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323E7A3-0854-4271-B20B-F425B92649A0}"/>
              </a:ext>
            </a:extLst>
          </p:cNvPr>
          <p:cNvSpPr>
            <a:spLocks noGrp="1"/>
          </p:cNvSpPr>
          <p:nvPr>
            <p:ph type="sldNum" sz="quarter" idx="12"/>
          </p:nvPr>
        </p:nvSpPr>
        <p:spPr/>
        <p:txBody>
          <a:bodyPr/>
          <a:lstStyle/>
          <a:p>
            <a:fld id="{48552C01-B407-49F6-871A-3FDE82C49E56}" type="slidenum">
              <a:rPr lang="en-US" smtClean="0"/>
              <a:t>‹#›</a:t>
            </a:fld>
            <a:endParaRPr lang="en-US"/>
          </a:p>
        </p:txBody>
      </p:sp>
    </p:spTree>
    <p:extLst>
      <p:ext uri="{BB962C8B-B14F-4D97-AF65-F5344CB8AC3E}">
        <p14:creationId xmlns:p14="http://schemas.microsoft.com/office/powerpoint/2010/main" val="1919886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234187-8CFF-41F4-BF49-27019569C1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756B43D-AF9C-4964-82A8-97B88E8AA3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D350574-9685-404D-A815-CDC054B55B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64CD6C7B-780C-42B5-9657-04C3249E7D3D}"/>
              </a:ext>
            </a:extLst>
          </p:cNvPr>
          <p:cNvSpPr>
            <a:spLocks noGrp="1"/>
          </p:cNvSpPr>
          <p:nvPr>
            <p:ph type="dt" sz="half" idx="10"/>
          </p:nvPr>
        </p:nvSpPr>
        <p:spPr/>
        <p:txBody>
          <a:bodyPr/>
          <a:lstStyle/>
          <a:p>
            <a:fld id="{6F17ED42-CE83-49C3-BFF9-2C9A1A27E230}" type="datetimeFigureOut">
              <a:rPr lang="en-US" smtClean="0"/>
              <a:t>10/10/2020</a:t>
            </a:fld>
            <a:endParaRPr lang="en-US"/>
          </a:p>
        </p:txBody>
      </p:sp>
      <p:sp>
        <p:nvSpPr>
          <p:cNvPr id="6" name="Footer Placeholder 5">
            <a:extLst>
              <a:ext uri="{FF2B5EF4-FFF2-40B4-BE49-F238E27FC236}">
                <a16:creationId xmlns:a16="http://schemas.microsoft.com/office/drawing/2014/main" xmlns="" id="{E03962FD-2645-4BA3-B892-C70963DA93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6A9CB1E-E8FD-4AEA-9D8D-EB88E571CC23}"/>
              </a:ext>
            </a:extLst>
          </p:cNvPr>
          <p:cNvSpPr>
            <a:spLocks noGrp="1"/>
          </p:cNvSpPr>
          <p:nvPr>
            <p:ph type="sldNum" sz="quarter" idx="12"/>
          </p:nvPr>
        </p:nvSpPr>
        <p:spPr/>
        <p:txBody>
          <a:bodyPr/>
          <a:lstStyle/>
          <a:p>
            <a:fld id="{48552C01-B407-49F6-871A-3FDE82C49E56}" type="slidenum">
              <a:rPr lang="en-US" smtClean="0"/>
              <a:t>‹#›</a:t>
            </a:fld>
            <a:endParaRPr lang="en-US"/>
          </a:p>
        </p:txBody>
      </p:sp>
    </p:spTree>
    <p:extLst>
      <p:ext uri="{BB962C8B-B14F-4D97-AF65-F5344CB8AC3E}">
        <p14:creationId xmlns:p14="http://schemas.microsoft.com/office/powerpoint/2010/main" val="25751221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E5C57B-5597-496D-AB3C-E47AAD8CDB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0F85042-2F0D-4CA0-89AD-31D84ADE28A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891D68F-6A43-4DB7-92F2-3BB383A42826}"/>
              </a:ext>
            </a:extLst>
          </p:cNvPr>
          <p:cNvSpPr>
            <a:spLocks noGrp="1"/>
          </p:cNvSpPr>
          <p:nvPr>
            <p:ph type="dt" sz="half" idx="10"/>
          </p:nvPr>
        </p:nvSpPr>
        <p:spPr/>
        <p:txBody>
          <a:bodyPr/>
          <a:lstStyle/>
          <a:p>
            <a:fld id="{6F17ED42-CE83-49C3-BFF9-2C9A1A27E230}" type="datetimeFigureOut">
              <a:rPr lang="en-US" smtClean="0"/>
              <a:t>10/10/2020</a:t>
            </a:fld>
            <a:endParaRPr lang="en-US"/>
          </a:p>
        </p:txBody>
      </p:sp>
      <p:sp>
        <p:nvSpPr>
          <p:cNvPr id="5" name="Footer Placeholder 4">
            <a:extLst>
              <a:ext uri="{FF2B5EF4-FFF2-40B4-BE49-F238E27FC236}">
                <a16:creationId xmlns:a16="http://schemas.microsoft.com/office/drawing/2014/main" xmlns="" id="{3CA34495-55AA-4988-9B63-29982A7962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0E714F8-7D02-4EA3-8FC4-8D7918BEC399}"/>
              </a:ext>
            </a:extLst>
          </p:cNvPr>
          <p:cNvSpPr>
            <a:spLocks noGrp="1"/>
          </p:cNvSpPr>
          <p:nvPr>
            <p:ph type="sldNum" sz="quarter" idx="12"/>
          </p:nvPr>
        </p:nvSpPr>
        <p:spPr/>
        <p:txBody>
          <a:bodyPr/>
          <a:lstStyle/>
          <a:p>
            <a:fld id="{48552C01-B407-49F6-871A-3FDE82C49E56}" type="slidenum">
              <a:rPr lang="en-US" smtClean="0"/>
              <a:t>‹#›</a:t>
            </a:fld>
            <a:endParaRPr lang="en-US"/>
          </a:p>
        </p:txBody>
      </p:sp>
    </p:spTree>
    <p:extLst>
      <p:ext uri="{BB962C8B-B14F-4D97-AF65-F5344CB8AC3E}">
        <p14:creationId xmlns:p14="http://schemas.microsoft.com/office/powerpoint/2010/main" val="106993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9FD8A78-5A48-47AF-B877-A1F6017B18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B6E7B76-FC8F-4441-BD22-78D8CCF5C5A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92032EB-F86F-4702-9700-1F0CC45C796B}"/>
              </a:ext>
            </a:extLst>
          </p:cNvPr>
          <p:cNvSpPr>
            <a:spLocks noGrp="1"/>
          </p:cNvSpPr>
          <p:nvPr>
            <p:ph type="dt" sz="half" idx="10"/>
          </p:nvPr>
        </p:nvSpPr>
        <p:spPr/>
        <p:txBody>
          <a:bodyPr/>
          <a:lstStyle/>
          <a:p>
            <a:fld id="{6F17ED42-CE83-49C3-BFF9-2C9A1A27E230}" type="datetimeFigureOut">
              <a:rPr lang="en-US" smtClean="0"/>
              <a:t>10/10/2020</a:t>
            </a:fld>
            <a:endParaRPr lang="en-US"/>
          </a:p>
        </p:txBody>
      </p:sp>
      <p:sp>
        <p:nvSpPr>
          <p:cNvPr id="5" name="Footer Placeholder 4">
            <a:extLst>
              <a:ext uri="{FF2B5EF4-FFF2-40B4-BE49-F238E27FC236}">
                <a16:creationId xmlns:a16="http://schemas.microsoft.com/office/drawing/2014/main" xmlns="" id="{1D90C641-9138-457B-B330-D15B22153A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44B2E02-4B18-4319-AF10-4A93C2EDCB75}"/>
              </a:ext>
            </a:extLst>
          </p:cNvPr>
          <p:cNvSpPr>
            <a:spLocks noGrp="1"/>
          </p:cNvSpPr>
          <p:nvPr>
            <p:ph type="sldNum" sz="quarter" idx="12"/>
          </p:nvPr>
        </p:nvSpPr>
        <p:spPr/>
        <p:txBody>
          <a:bodyPr/>
          <a:lstStyle/>
          <a:p>
            <a:fld id="{48552C01-B407-49F6-871A-3FDE82C49E56}" type="slidenum">
              <a:rPr lang="en-US" smtClean="0"/>
              <a:t>‹#›</a:t>
            </a:fld>
            <a:endParaRPr lang="en-US"/>
          </a:p>
        </p:txBody>
      </p:sp>
    </p:spTree>
    <p:extLst>
      <p:ext uri="{BB962C8B-B14F-4D97-AF65-F5344CB8AC3E}">
        <p14:creationId xmlns:p14="http://schemas.microsoft.com/office/powerpoint/2010/main" val="3919132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EEDA86-8954-47AB-90E5-0916DA5B78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F157CD1-B619-43BC-8A43-A8CCCC775F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132D3CD7-6BC5-4214-86E4-0C4A4BBD96B6}"/>
              </a:ext>
            </a:extLst>
          </p:cNvPr>
          <p:cNvSpPr>
            <a:spLocks noGrp="1"/>
          </p:cNvSpPr>
          <p:nvPr>
            <p:ph type="dt" sz="half" idx="10"/>
          </p:nvPr>
        </p:nvSpPr>
        <p:spPr/>
        <p:txBody>
          <a:bodyPr/>
          <a:lstStyle/>
          <a:p>
            <a:fld id="{6F17ED42-CE83-49C3-BFF9-2C9A1A27E230}" type="datetimeFigureOut">
              <a:rPr lang="en-US" smtClean="0"/>
              <a:t>10/10/2020</a:t>
            </a:fld>
            <a:endParaRPr lang="en-US"/>
          </a:p>
        </p:txBody>
      </p:sp>
      <p:sp>
        <p:nvSpPr>
          <p:cNvPr id="5" name="Footer Placeholder 4">
            <a:extLst>
              <a:ext uri="{FF2B5EF4-FFF2-40B4-BE49-F238E27FC236}">
                <a16:creationId xmlns:a16="http://schemas.microsoft.com/office/drawing/2014/main" xmlns="" id="{363EB0C5-0217-463C-A20E-1D550448E7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A78171A-F0D7-4AD4-8989-DBFFBD9B1B45}"/>
              </a:ext>
            </a:extLst>
          </p:cNvPr>
          <p:cNvSpPr>
            <a:spLocks noGrp="1"/>
          </p:cNvSpPr>
          <p:nvPr>
            <p:ph type="sldNum" sz="quarter" idx="12"/>
          </p:nvPr>
        </p:nvSpPr>
        <p:spPr/>
        <p:txBody>
          <a:bodyPr/>
          <a:lstStyle/>
          <a:p>
            <a:fld id="{48552C01-B407-49F6-871A-3FDE82C49E56}" type="slidenum">
              <a:rPr lang="en-US" smtClean="0"/>
              <a:t>‹#›</a:t>
            </a:fld>
            <a:endParaRPr lang="en-US"/>
          </a:p>
        </p:txBody>
      </p:sp>
    </p:spTree>
    <p:extLst>
      <p:ext uri="{BB962C8B-B14F-4D97-AF65-F5344CB8AC3E}">
        <p14:creationId xmlns:p14="http://schemas.microsoft.com/office/powerpoint/2010/main" val="2282686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216309-69D5-4AD9-A774-EEC51777C1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756CBCB-8E5A-4D19-872C-21D8382226F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98B3173-18E7-4775-A4D6-BB405F7E56C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BD269FE-846B-4816-8DA7-8EF9584B4065}"/>
              </a:ext>
            </a:extLst>
          </p:cNvPr>
          <p:cNvSpPr>
            <a:spLocks noGrp="1"/>
          </p:cNvSpPr>
          <p:nvPr>
            <p:ph type="dt" sz="half" idx="10"/>
          </p:nvPr>
        </p:nvSpPr>
        <p:spPr/>
        <p:txBody>
          <a:bodyPr/>
          <a:lstStyle/>
          <a:p>
            <a:fld id="{6F17ED42-CE83-49C3-BFF9-2C9A1A27E230}" type="datetimeFigureOut">
              <a:rPr lang="en-US" smtClean="0"/>
              <a:t>10/10/2020</a:t>
            </a:fld>
            <a:endParaRPr lang="en-US"/>
          </a:p>
        </p:txBody>
      </p:sp>
      <p:sp>
        <p:nvSpPr>
          <p:cNvPr id="6" name="Footer Placeholder 5">
            <a:extLst>
              <a:ext uri="{FF2B5EF4-FFF2-40B4-BE49-F238E27FC236}">
                <a16:creationId xmlns:a16="http://schemas.microsoft.com/office/drawing/2014/main" xmlns="" id="{76E65629-EDB1-450F-9D56-B43AF6BE82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DCA3AE3-F530-49AB-A992-A18D42CE3DAF}"/>
              </a:ext>
            </a:extLst>
          </p:cNvPr>
          <p:cNvSpPr>
            <a:spLocks noGrp="1"/>
          </p:cNvSpPr>
          <p:nvPr>
            <p:ph type="sldNum" sz="quarter" idx="12"/>
          </p:nvPr>
        </p:nvSpPr>
        <p:spPr/>
        <p:txBody>
          <a:bodyPr/>
          <a:lstStyle/>
          <a:p>
            <a:fld id="{48552C01-B407-49F6-871A-3FDE82C49E56}" type="slidenum">
              <a:rPr lang="en-US" smtClean="0"/>
              <a:t>‹#›</a:t>
            </a:fld>
            <a:endParaRPr lang="en-US"/>
          </a:p>
        </p:txBody>
      </p:sp>
    </p:spTree>
    <p:extLst>
      <p:ext uri="{BB962C8B-B14F-4D97-AF65-F5344CB8AC3E}">
        <p14:creationId xmlns:p14="http://schemas.microsoft.com/office/powerpoint/2010/main" val="2841768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640BE9-6E8A-4C66-B704-EA1B67339E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958B343-20B6-445D-B568-55614B76D3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BA2E7346-E172-41BA-8D7F-B93A9A8C3AA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9210996-EE85-4A30-B013-A61CCD66FC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4503E8F0-960F-4C9A-9585-5087F46F9BB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AB73F08-40B3-452F-BEE3-0148D308901A}"/>
              </a:ext>
            </a:extLst>
          </p:cNvPr>
          <p:cNvSpPr>
            <a:spLocks noGrp="1"/>
          </p:cNvSpPr>
          <p:nvPr>
            <p:ph type="dt" sz="half" idx="10"/>
          </p:nvPr>
        </p:nvSpPr>
        <p:spPr/>
        <p:txBody>
          <a:bodyPr/>
          <a:lstStyle/>
          <a:p>
            <a:fld id="{6F17ED42-CE83-49C3-BFF9-2C9A1A27E230}" type="datetimeFigureOut">
              <a:rPr lang="en-US" smtClean="0"/>
              <a:t>10/10/2020</a:t>
            </a:fld>
            <a:endParaRPr lang="en-US"/>
          </a:p>
        </p:txBody>
      </p:sp>
      <p:sp>
        <p:nvSpPr>
          <p:cNvPr id="8" name="Footer Placeholder 7">
            <a:extLst>
              <a:ext uri="{FF2B5EF4-FFF2-40B4-BE49-F238E27FC236}">
                <a16:creationId xmlns:a16="http://schemas.microsoft.com/office/drawing/2014/main" xmlns="" id="{3B03651B-81C5-4816-A69B-E2237F9AC0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F66FBAE-3480-449D-8369-DCC1C5DDEA23}"/>
              </a:ext>
            </a:extLst>
          </p:cNvPr>
          <p:cNvSpPr>
            <a:spLocks noGrp="1"/>
          </p:cNvSpPr>
          <p:nvPr>
            <p:ph type="sldNum" sz="quarter" idx="12"/>
          </p:nvPr>
        </p:nvSpPr>
        <p:spPr/>
        <p:txBody>
          <a:bodyPr/>
          <a:lstStyle/>
          <a:p>
            <a:fld id="{48552C01-B407-49F6-871A-3FDE82C49E56}" type="slidenum">
              <a:rPr lang="en-US" smtClean="0"/>
              <a:t>‹#›</a:t>
            </a:fld>
            <a:endParaRPr lang="en-US"/>
          </a:p>
        </p:txBody>
      </p:sp>
    </p:spTree>
    <p:extLst>
      <p:ext uri="{BB962C8B-B14F-4D97-AF65-F5344CB8AC3E}">
        <p14:creationId xmlns:p14="http://schemas.microsoft.com/office/powerpoint/2010/main" val="859426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458518-5E98-464C-9FFC-157618D45C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7BC9A70-483A-46CE-884B-34DE27A950A0}"/>
              </a:ext>
            </a:extLst>
          </p:cNvPr>
          <p:cNvSpPr>
            <a:spLocks noGrp="1"/>
          </p:cNvSpPr>
          <p:nvPr>
            <p:ph type="dt" sz="half" idx="10"/>
          </p:nvPr>
        </p:nvSpPr>
        <p:spPr/>
        <p:txBody>
          <a:bodyPr/>
          <a:lstStyle/>
          <a:p>
            <a:fld id="{6F17ED42-CE83-49C3-BFF9-2C9A1A27E230}" type="datetimeFigureOut">
              <a:rPr lang="en-US" smtClean="0"/>
              <a:t>10/10/2020</a:t>
            </a:fld>
            <a:endParaRPr lang="en-US"/>
          </a:p>
        </p:txBody>
      </p:sp>
      <p:sp>
        <p:nvSpPr>
          <p:cNvPr id="4" name="Footer Placeholder 3">
            <a:extLst>
              <a:ext uri="{FF2B5EF4-FFF2-40B4-BE49-F238E27FC236}">
                <a16:creationId xmlns:a16="http://schemas.microsoft.com/office/drawing/2014/main" xmlns="" id="{82DD47DC-4BD6-4DE3-BD55-C1D8893EEE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5C51E2C-F6C2-4C34-83E3-5BD6081C9335}"/>
              </a:ext>
            </a:extLst>
          </p:cNvPr>
          <p:cNvSpPr>
            <a:spLocks noGrp="1"/>
          </p:cNvSpPr>
          <p:nvPr>
            <p:ph type="sldNum" sz="quarter" idx="12"/>
          </p:nvPr>
        </p:nvSpPr>
        <p:spPr/>
        <p:txBody>
          <a:bodyPr/>
          <a:lstStyle/>
          <a:p>
            <a:fld id="{48552C01-B407-49F6-871A-3FDE82C49E56}" type="slidenum">
              <a:rPr lang="en-US" smtClean="0"/>
              <a:t>‹#›</a:t>
            </a:fld>
            <a:endParaRPr lang="en-US"/>
          </a:p>
        </p:txBody>
      </p:sp>
    </p:spTree>
    <p:extLst>
      <p:ext uri="{BB962C8B-B14F-4D97-AF65-F5344CB8AC3E}">
        <p14:creationId xmlns:p14="http://schemas.microsoft.com/office/powerpoint/2010/main" val="821067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AF39581-24F4-43AB-9AAF-1951ED02FC49}"/>
              </a:ext>
            </a:extLst>
          </p:cNvPr>
          <p:cNvSpPr>
            <a:spLocks noGrp="1"/>
          </p:cNvSpPr>
          <p:nvPr>
            <p:ph type="dt" sz="half" idx="10"/>
          </p:nvPr>
        </p:nvSpPr>
        <p:spPr/>
        <p:txBody>
          <a:bodyPr/>
          <a:lstStyle/>
          <a:p>
            <a:fld id="{6F17ED42-CE83-49C3-BFF9-2C9A1A27E230}" type="datetimeFigureOut">
              <a:rPr lang="en-US" smtClean="0"/>
              <a:t>10/10/2020</a:t>
            </a:fld>
            <a:endParaRPr lang="en-US"/>
          </a:p>
        </p:txBody>
      </p:sp>
      <p:sp>
        <p:nvSpPr>
          <p:cNvPr id="3" name="Footer Placeholder 2">
            <a:extLst>
              <a:ext uri="{FF2B5EF4-FFF2-40B4-BE49-F238E27FC236}">
                <a16:creationId xmlns:a16="http://schemas.microsoft.com/office/drawing/2014/main" xmlns="" id="{2B9B5B99-A5A2-4820-A607-A719458149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F1AED640-4666-4F54-BFE1-60F97E6A3290}"/>
              </a:ext>
            </a:extLst>
          </p:cNvPr>
          <p:cNvSpPr>
            <a:spLocks noGrp="1"/>
          </p:cNvSpPr>
          <p:nvPr>
            <p:ph type="sldNum" sz="quarter" idx="12"/>
          </p:nvPr>
        </p:nvSpPr>
        <p:spPr/>
        <p:txBody>
          <a:bodyPr/>
          <a:lstStyle/>
          <a:p>
            <a:fld id="{48552C01-B407-49F6-871A-3FDE82C49E56}" type="slidenum">
              <a:rPr lang="en-US" smtClean="0"/>
              <a:t>‹#›</a:t>
            </a:fld>
            <a:endParaRPr lang="en-US"/>
          </a:p>
        </p:txBody>
      </p:sp>
    </p:spTree>
    <p:extLst>
      <p:ext uri="{BB962C8B-B14F-4D97-AF65-F5344CB8AC3E}">
        <p14:creationId xmlns:p14="http://schemas.microsoft.com/office/powerpoint/2010/main" val="3782328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4576A4-9188-4D91-9447-89EA328BE6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554EFB7A-41BA-47B6-8DC9-92756E6D17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837E3D1-64FD-421E-9047-084A28F181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3A99EEC4-45E1-4B5C-AA82-707D0E98137F}"/>
              </a:ext>
            </a:extLst>
          </p:cNvPr>
          <p:cNvSpPr>
            <a:spLocks noGrp="1"/>
          </p:cNvSpPr>
          <p:nvPr>
            <p:ph type="dt" sz="half" idx="10"/>
          </p:nvPr>
        </p:nvSpPr>
        <p:spPr/>
        <p:txBody>
          <a:bodyPr/>
          <a:lstStyle/>
          <a:p>
            <a:fld id="{6F17ED42-CE83-49C3-BFF9-2C9A1A27E230}" type="datetimeFigureOut">
              <a:rPr lang="en-US" smtClean="0"/>
              <a:t>10/10/2020</a:t>
            </a:fld>
            <a:endParaRPr lang="en-US"/>
          </a:p>
        </p:txBody>
      </p:sp>
      <p:sp>
        <p:nvSpPr>
          <p:cNvPr id="6" name="Footer Placeholder 5">
            <a:extLst>
              <a:ext uri="{FF2B5EF4-FFF2-40B4-BE49-F238E27FC236}">
                <a16:creationId xmlns:a16="http://schemas.microsoft.com/office/drawing/2014/main" xmlns="" id="{D4110418-944F-47DA-AC1C-DD1BFD654A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5008B9C-3444-41B2-B06C-3987DAD7F245}"/>
              </a:ext>
            </a:extLst>
          </p:cNvPr>
          <p:cNvSpPr>
            <a:spLocks noGrp="1"/>
          </p:cNvSpPr>
          <p:nvPr>
            <p:ph type="sldNum" sz="quarter" idx="12"/>
          </p:nvPr>
        </p:nvSpPr>
        <p:spPr/>
        <p:txBody>
          <a:bodyPr/>
          <a:lstStyle/>
          <a:p>
            <a:fld id="{48552C01-B407-49F6-871A-3FDE82C49E56}" type="slidenum">
              <a:rPr lang="en-US" smtClean="0"/>
              <a:t>‹#›</a:t>
            </a:fld>
            <a:endParaRPr lang="en-US"/>
          </a:p>
        </p:txBody>
      </p:sp>
    </p:spTree>
    <p:extLst>
      <p:ext uri="{BB962C8B-B14F-4D97-AF65-F5344CB8AC3E}">
        <p14:creationId xmlns:p14="http://schemas.microsoft.com/office/powerpoint/2010/main" val="4251980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234187-8CFF-41F4-BF49-27019569C1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756B43D-AF9C-4964-82A8-97B88E8AA3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D350574-9685-404D-A815-CDC054B55B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64CD6C7B-780C-42B5-9657-04C3249E7D3D}"/>
              </a:ext>
            </a:extLst>
          </p:cNvPr>
          <p:cNvSpPr>
            <a:spLocks noGrp="1"/>
          </p:cNvSpPr>
          <p:nvPr>
            <p:ph type="dt" sz="half" idx="10"/>
          </p:nvPr>
        </p:nvSpPr>
        <p:spPr/>
        <p:txBody>
          <a:bodyPr/>
          <a:lstStyle/>
          <a:p>
            <a:fld id="{6F17ED42-CE83-49C3-BFF9-2C9A1A27E230}" type="datetimeFigureOut">
              <a:rPr lang="en-US" smtClean="0"/>
              <a:t>10/10/2020</a:t>
            </a:fld>
            <a:endParaRPr lang="en-US"/>
          </a:p>
        </p:txBody>
      </p:sp>
      <p:sp>
        <p:nvSpPr>
          <p:cNvPr id="6" name="Footer Placeholder 5">
            <a:extLst>
              <a:ext uri="{FF2B5EF4-FFF2-40B4-BE49-F238E27FC236}">
                <a16:creationId xmlns:a16="http://schemas.microsoft.com/office/drawing/2014/main" xmlns="" id="{E03962FD-2645-4BA3-B892-C70963DA93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6A9CB1E-E8FD-4AEA-9D8D-EB88E571CC23}"/>
              </a:ext>
            </a:extLst>
          </p:cNvPr>
          <p:cNvSpPr>
            <a:spLocks noGrp="1"/>
          </p:cNvSpPr>
          <p:nvPr>
            <p:ph type="sldNum" sz="quarter" idx="12"/>
          </p:nvPr>
        </p:nvSpPr>
        <p:spPr/>
        <p:txBody>
          <a:bodyPr/>
          <a:lstStyle/>
          <a:p>
            <a:fld id="{48552C01-B407-49F6-871A-3FDE82C49E56}" type="slidenum">
              <a:rPr lang="en-US" smtClean="0"/>
              <a:t>‹#›</a:t>
            </a:fld>
            <a:endParaRPr lang="en-US"/>
          </a:p>
        </p:txBody>
      </p:sp>
    </p:spTree>
    <p:extLst>
      <p:ext uri="{BB962C8B-B14F-4D97-AF65-F5344CB8AC3E}">
        <p14:creationId xmlns:p14="http://schemas.microsoft.com/office/powerpoint/2010/main" val="3916719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8953"/>
            <a:ext cx="12192000" cy="1436591"/>
          </a:xfrm>
          <a:prstGeom prst="rect">
            <a:avLst/>
          </a:prstGeom>
          <a:gradFill flip="none" rotWithShape="1">
            <a:gsLst>
              <a:gs pos="86000">
                <a:srgbClr val="008CBE"/>
              </a:gs>
              <a:gs pos="31000">
                <a:srgbClr val="004360">
                  <a:alpha val="93000"/>
                  <a:lumMod val="92000"/>
                </a:srgbClr>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xmlns="" id="{72224545-F66F-4698-B617-7D74B50E0779}"/>
              </a:ext>
            </a:extLst>
          </p:cNvPr>
          <p:cNvSpPr>
            <a:spLocks noGrp="1"/>
          </p:cNvSpPr>
          <p:nvPr>
            <p:ph type="title"/>
          </p:nvPr>
        </p:nvSpPr>
        <p:spPr>
          <a:xfrm>
            <a:off x="838200" y="9207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420A4930-565A-4E6C-A6E6-56976AA546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1E3518FE-5ACF-489B-8153-985CC73029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17ED42-CE83-49C3-BFF9-2C9A1A27E230}" type="datetimeFigureOut">
              <a:rPr lang="en-US" smtClean="0"/>
              <a:t>10/10/2020</a:t>
            </a:fld>
            <a:endParaRPr lang="en-US"/>
          </a:p>
        </p:txBody>
      </p:sp>
      <p:sp>
        <p:nvSpPr>
          <p:cNvPr id="5" name="Footer Placeholder 4">
            <a:extLst>
              <a:ext uri="{FF2B5EF4-FFF2-40B4-BE49-F238E27FC236}">
                <a16:creationId xmlns:a16="http://schemas.microsoft.com/office/drawing/2014/main" xmlns="" id="{D57EE60B-D3F0-4AF4-9A9F-2563FB6A4A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771EBEEA-0AE8-496D-8067-F0759DC4B2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552C01-B407-49F6-871A-3FDE82C49E56}" type="slidenum">
              <a:rPr lang="en-US" smtClean="0"/>
              <a:t>‹#›</a:t>
            </a:fld>
            <a:endParaRPr lang="en-US"/>
          </a:p>
        </p:txBody>
      </p:sp>
    </p:spTree>
    <p:extLst>
      <p:ext uri="{BB962C8B-B14F-4D97-AF65-F5344CB8AC3E}">
        <p14:creationId xmlns:p14="http://schemas.microsoft.com/office/powerpoint/2010/main" val="2939127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8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2224545-F66F-4698-B617-7D74B50E0779}"/>
              </a:ext>
            </a:extLst>
          </p:cNvPr>
          <p:cNvSpPr>
            <a:spLocks noGrp="1"/>
          </p:cNvSpPr>
          <p:nvPr>
            <p:ph type="title"/>
          </p:nvPr>
        </p:nvSpPr>
        <p:spPr>
          <a:xfrm>
            <a:off x="838200" y="9207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420A4930-565A-4E6C-A6E6-56976AA546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1E3518FE-5ACF-489B-8153-985CC73029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17ED42-CE83-49C3-BFF9-2C9A1A27E230}" type="datetimeFigureOut">
              <a:rPr lang="en-US" smtClean="0"/>
              <a:t>10/10/2020</a:t>
            </a:fld>
            <a:endParaRPr lang="en-US"/>
          </a:p>
        </p:txBody>
      </p:sp>
      <p:sp>
        <p:nvSpPr>
          <p:cNvPr id="5" name="Footer Placeholder 4">
            <a:extLst>
              <a:ext uri="{FF2B5EF4-FFF2-40B4-BE49-F238E27FC236}">
                <a16:creationId xmlns:a16="http://schemas.microsoft.com/office/drawing/2014/main" xmlns="" id="{D57EE60B-D3F0-4AF4-9A9F-2563FB6A4A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771EBEEA-0AE8-496D-8067-F0759DC4B2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552C01-B407-49F6-871A-3FDE82C49E56}" type="slidenum">
              <a:rPr lang="en-US" smtClean="0"/>
              <a:t>‹#›</a:t>
            </a:fld>
            <a:endParaRPr lang="en-US"/>
          </a:p>
        </p:txBody>
      </p:sp>
    </p:spTree>
    <p:extLst>
      <p:ext uri="{BB962C8B-B14F-4D97-AF65-F5344CB8AC3E}">
        <p14:creationId xmlns:p14="http://schemas.microsoft.com/office/powerpoint/2010/main" val="189565728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800" b="1" i="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923425"/>
            <a:ext cx="12192000" cy="939437"/>
          </a:xfrm>
          <a:prstGeom prst="rect">
            <a:avLst/>
          </a:prstGeom>
          <a:gradFill flip="none" rotWithShape="1">
            <a:gsLst>
              <a:gs pos="0">
                <a:srgbClr val="008CBE"/>
              </a:gs>
              <a:gs pos="48000">
                <a:srgbClr val="008CBE"/>
              </a:gs>
              <a:gs pos="0">
                <a:srgbClr val="004360">
                  <a:alpha val="93000"/>
                  <a:lumMod val="92000"/>
                </a:srgb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92364" y="558950"/>
            <a:ext cx="12099635" cy="2387600"/>
          </a:xfrm>
        </p:spPr>
        <p:txBody>
          <a:bodyPr>
            <a:noAutofit/>
          </a:bodyPr>
          <a:lstStyle/>
          <a:p>
            <a:pPr>
              <a:lnSpc>
                <a:spcPct val="120000"/>
              </a:lnSpc>
            </a:pPr>
            <a:r>
              <a:rPr lang="en-US" sz="4800" dirty="0">
                <a:solidFill>
                  <a:srgbClr val="004360"/>
                </a:solidFill>
                <a:latin typeface="Century Gothic" panose="020B0502020202020204" pitchFamily="34" charset="0"/>
              </a:rPr>
              <a:t>Update on:</a:t>
            </a:r>
            <a:br>
              <a:rPr lang="en-US" sz="4800" dirty="0">
                <a:solidFill>
                  <a:srgbClr val="004360"/>
                </a:solidFill>
                <a:latin typeface="Century Gothic" panose="020B0502020202020204" pitchFamily="34" charset="0"/>
              </a:rPr>
            </a:br>
            <a:r>
              <a:rPr lang="en-US" sz="4800" dirty="0">
                <a:solidFill>
                  <a:srgbClr val="004360"/>
                </a:solidFill>
                <a:latin typeface="Century Gothic" panose="020B0502020202020204" pitchFamily="34" charset="0"/>
              </a:rPr>
              <a:t>Direct Oral Anticoagulants (DOACS) and Stroke</a:t>
            </a:r>
            <a:endParaRPr lang="en-US" sz="4400" dirty="0">
              <a:solidFill>
                <a:srgbClr val="004360"/>
              </a:solidFill>
              <a:latin typeface="Century Gothic" panose="020B0502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21" y="5847412"/>
            <a:ext cx="1620194" cy="1146081"/>
          </a:xfrm>
          <a:prstGeom prst="rect">
            <a:avLst/>
          </a:prstGeom>
        </p:spPr>
      </p:pic>
      <p:sp>
        <p:nvSpPr>
          <p:cNvPr id="9" name="Rectangle 8">
            <a:extLst>
              <a:ext uri="{FF2B5EF4-FFF2-40B4-BE49-F238E27FC236}">
                <a16:creationId xmlns:a16="http://schemas.microsoft.com/office/drawing/2014/main" xmlns="" id="{0CA00E11-8256-AF4C-B218-4696389A84BF}"/>
              </a:ext>
            </a:extLst>
          </p:cNvPr>
          <p:cNvSpPr/>
          <p:nvPr/>
        </p:nvSpPr>
        <p:spPr>
          <a:xfrm>
            <a:off x="3910161" y="3882121"/>
            <a:ext cx="5233839" cy="1554272"/>
          </a:xfrm>
          <a:prstGeom prst="rect">
            <a:avLst/>
          </a:prstGeom>
        </p:spPr>
        <p:txBody>
          <a:bodyPr wrap="square">
            <a:spAutoFit/>
          </a:bodyPr>
          <a:lstStyle/>
          <a:p>
            <a:pPr>
              <a:spcBef>
                <a:spcPts val="600"/>
              </a:spcBef>
            </a:pPr>
            <a:r>
              <a:rPr lang="en-US" sz="2000" b="1" dirty="0">
                <a:solidFill>
                  <a:srgbClr val="004360"/>
                </a:solidFill>
              </a:rPr>
              <a:t>Dr</a:t>
            </a:r>
            <a:r>
              <a:rPr lang="fa-IR" sz="2000" b="1" dirty="0">
                <a:solidFill>
                  <a:srgbClr val="004360"/>
                </a:solidFill>
              </a:rPr>
              <a:t>.</a:t>
            </a:r>
            <a:r>
              <a:rPr lang="en-US" sz="2000" b="1" dirty="0">
                <a:solidFill>
                  <a:srgbClr val="004360"/>
                </a:solidFill>
              </a:rPr>
              <a:t> Babak </a:t>
            </a:r>
            <a:r>
              <a:rPr lang="en-US" sz="2000" b="1" dirty="0" err="1">
                <a:solidFill>
                  <a:srgbClr val="004360"/>
                </a:solidFill>
              </a:rPr>
              <a:t>Kazemi</a:t>
            </a:r>
            <a:r>
              <a:rPr lang="en-US" sz="2000" b="1" dirty="0">
                <a:solidFill>
                  <a:srgbClr val="004360"/>
                </a:solidFill>
              </a:rPr>
              <a:t>, MD</a:t>
            </a:r>
            <a:r>
              <a:rPr lang="en-US" sz="2000" b="1" baseline="30000" dirty="0">
                <a:solidFill>
                  <a:srgbClr val="004360"/>
                </a:solidFill>
              </a:rPr>
              <a:t>1</a:t>
            </a:r>
          </a:p>
          <a:p>
            <a:pPr>
              <a:spcBef>
                <a:spcPts val="600"/>
              </a:spcBef>
            </a:pPr>
            <a:r>
              <a:rPr lang="en-US" sz="2000" b="1" dirty="0">
                <a:solidFill>
                  <a:srgbClr val="004360"/>
                </a:solidFill>
              </a:rPr>
              <a:t>Dr</a:t>
            </a:r>
            <a:r>
              <a:rPr lang="fa-IR" sz="2000" b="1" dirty="0">
                <a:solidFill>
                  <a:srgbClr val="004360"/>
                </a:solidFill>
              </a:rPr>
              <a:t>.</a:t>
            </a:r>
            <a:r>
              <a:rPr lang="en-US" sz="2000" b="1" dirty="0">
                <a:solidFill>
                  <a:srgbClr val="004360"/>
                </a:solidFill>
              </a:rPr>
              <a:t> Mehdi </a:t>
            </a:r>
            <a:r>
              <a:rPr lang="en-US" sz="2000" b="1" dirty="0" err="1">
                <a:solidFill>
                  <a:srgbClr val="004360"/>
                </a:solidFill>
              </a:rPr>
              <a:t>Farhudi</a:t>
            </a:r>
            <a:r>
              <a:rPr lang="en-US" sz="2000" b="1" dirty="0">
                <a:solidFill>
                  <a:srgbClr val="004360"/>
                </a:solidFill>
              </a:rPr>
              <a:t>, MD</a:t>
            </a:r>
            <a:r>
              <a:rPr lang="en-US" sz="2000" b="1" baseline="30000" dirty="0">
                <a:solidFill>
                  <a:srgbClr val="004360"/>
                </a:solidFill>
              </a:rPr>
              <a:t>1</a:t>
            </a:r>
            <a:endParaRPr lang="en-US" sz="2000" b="1" dirty="0">
              <a:solidFill>
                <a:srgbClr val="004360"/>
              </a:solidFill>
            </a:endParaRPr>
          </a:p>
          <a:p>
            <a:pPr>
              <a:spcBef>
                <a:spcPts val="600"/>
              </a:spcBef>
            </a:pPr>
            <a:r>
              <a:rPr lang="en-US" sz="2000" b="1" dirty="0">
                <a:solidFill>
                  <a:srgbClr val="004360"/>
                </a:solidFill>
              </a:rPr>
              <a:t>Elyar Sadeghi Hokmabadi, MD</a:t>
            </a:r>
            <a:r>
              <a:rPr lang="en-US" sz="2000" b="1" baseline="30000" dirty="0">
                <a:solidFill>
                  <a:srgbClr val="004360"/>
                </a:solidFill>
              </a:rPr>
              <a:t>1</a:t>
            </a:r>
            <a:endParaRPr lang="en-US" sz="2000" b="1" dirty="0">
              <a:solidFill>
                <a:srgbClr val="004360"/>
              </a:solidFill>
            </a:endParaRPr>
          </a:p>
          <a:p>
            <a:pPr>
              <a:spcBef>
                <a:spcPts val="600"/>
              </a:spcBef>
            </a:pPr>
            <a:r>
              <a:rPr lang="en-US" sz="2000" b="1" baseline="30000" dirty="0">
                <a:solidFill>
                  <a:srgbClr val="004360"/>
                </a:solidFill>
              </a:rPr>
              <a:t>1</a:t>
            </a:r>
            <a:r>
              <a:rPr lang="en-US" sz="2000" b="1" dirty="0">
                <a:solidFill>
                  <a:srgbClr val="004360"/>
                </a:solidFill>
              </a:rPr>
              <a:t>Tabriz University of Medical Sciences</a:t>
            </a:r>
            <a:endParaRPr lang="en-US" sz="2000" dirty="0">
              <a:solidFill>
                <a:srgbClr val="004360"/>
              </a:solidFill>
            </a:endParaRPr>
          </a:p>
        </p:txBody>
      </p:sp>
      <p:sp>
        <p:nvSpPr>
          <p:cNvPr id="8" name="Rectangle 7"/>
          <p:cNvSpPr/>
          <p:nvPr/>
        </p:nvSpPr>
        <p:spPr>
          <a:xfrm>
            <a:off x="0" y="1"/>
            <a:ext cx="12192000" cy="203200"/>
          </a:xfrm>
          <a:prstGeom prst="rect">
            <a:avLst/>
          </a:prstGeom>
          <a:gradFill flip="none" rotWithShape="1">
            <a:gsLst>
              <a:gs pos="0">
                <a:srgbClr val="008CBE"/>
              </a:gs>
              <a:gs pos="88000">
                <a:srgbClr val="008CBE"/>
              </a:gs>
              <a:gs pos="0">
                <a:srgbClr val="004360">
                  <a:alpha val="93000"/>
                  <a:lumMod val="92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1056" y="5850213"/>
            <a:ext cx="1440248" cy="1026680"/>
          </a:xfrm>
          <a:prstGeom prst="rect">
            <a:avLst/>
          </a:prstGeom>
        </p:spPr>
      </p:pic>
      <p:pic>
        <p:nvPicPr>
          <p:cNvPr id="10" name="Picture 9">
            <a:extLst>
              <a:ext uri="{FF2B5EF4-FFF2-40B4-BE49-F238E27FC236}">
                <a16:creationId xmlns:a16="http://schemas.microsoft.com/office/drawing/2014/main" xmlns="" id="{2D255078-8EF1-4D71-B620-E7A87F4A3D43}"/>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2364" y="276413"/>
            <a:ext cx="1060323" cy="1146082"/>
          </a:xfrm>
          <a:prstGeom prst="rect">
            <a:avLst/>
          </a:prstGeom>
          <a:effectLst>
            <a:outerShdw blurRad="939800" dir="19980000" algn="ctr" rotWithShape="0">
              <a:srgbClr val="000000">
                <a:alpha val="34000"/>
              </a:srgbClr>
            </a:outerShdw>
          </a:effectLst>
        </p:spPr>
      </p:pic>
    </p:spTree>
    <p:extLst>
      <p:ext uri="{BB962C8B-B14F-4D97-AF65-F5344CB8AC3E}">
        <p14:creationId xmlns:p14="http://schemas.microsoft.com/office/powerpoint/2010/main" val="709177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a:t>
            </a:r>
          </a:p>
        </p:txBody>
      </p:sp>
      <p:sp>
        <p:nvSpPr>
          <p:cNvPr id="3" name="Content Placeholder 2"/>
          <p:cNvSpPr>
            <a:spLocks noGrp="1"/>
          </p:cNvSpPr>
          <p:nvPr>
            <p:ph idx="1"/>
          </p:nvPr>
        </p:nvSpPr>
        <p:spPr>
          <a:xfrm>
            <a:off x="838200" y="1825624"/>
            <a:ext cx="10515600" cy="4589463"/>
          </a:xfrm>
        </p:spPr>
        <p:txBody>
          <a:bodyPr>
            <a:normAutofit/>
          </a:bodyPr>
          <a:lstStyle/>
          <a:p>
            <a:pPr algn="justLow">
              <a:lnSpc>
                <a:spcPct val="150000"/>
              </a:lnSpc>
            </a:pPr>
            <a:r>
              <a:rPr lang="en-US" sz="2400" dirty="0"/>
              <a:t>RE-SPECT CVT is an exploratory, multicenter PROBE design (prospective, randomized, parallel-group, open-label with blinded evaluation of end-points) clinical trial conducted at 51 sites in 9  countries (France, Germany, India, Italy, the Netherlands, Poland, Portugal, Russia and Spain) from December 21,2016, to June 22, 2018.</a:t>
            </a:r>
          </a:p>
          <a:p>
            <a:pPr algn="justLow">
              <a:lnSpc>
                <a:spcPct val="150000"/>
              </a:lnSpc>
            </a:pPr>
            <a:r>
              <a:rPr lang="en-US" sz="2400" dirty="0"/>
              <a:t>Between 18 and 79 years of age</a:t>
            </a:r>
          </a:p>
        </p:txBody>
      </p:sp>
    </p:spTree>
    <p:extLst>
      <p:ext uri="{BB962C8B-B14F-4D97-AF65-F5344CB8AC3E}">
        <p14:creationId xmlns:p14="http://schemas.microsoft.com/office/powerpoint/2010/main" val="180190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a:t>
            </a:r>
          </a:p>
        </p:txBody>
      </p:sp>
      <p:sp>
        <p:nvSpPr>
          <p:cNvPr id="3" name="Content Placeholder 2"/>
          <p:cNvSpPr>
            <a:spLocks noGrp="1"/>
          </p:cNvSpPr>
          <p:nvPr>
            <p:ph idx="1"/>
          </p:nvPr>
        </p:nvSpPr>
        <p:spPr>
          <a:xfrm>
            <a:off x="557212" y="1417638"/>
            <a:ext cx="11077576" cy="5083175"/>
          </a:xfrm>
        </p:spPr>
        <p:txBody>
          <a:bodyPr>
            <a:normAutofit fontScale="92500" lnSpcReduction="20000"/>
          </a:bodyPr>
          <a:lstStyle/>
          <a:p>
            <a:pPr marL="0" indent="0">
              <a:lnSpc>
                <a:spcPct val="210000"/>
              </a:lnSpc>
              <a:buNone/>
            </a:pPr>
            <a:r>
              <a:rPr lang="en-US" sz="2400" b="1" dirty="0"/>
              <a:t>Major exclusion criteria:</a:t>
            </a:r>
          </a:p>
          <a:p>
            <a:pPr marL="457200" indent="-457200">
              <a:lnSpc>
                <a:spcPct val="210000"/>
              </a:lnSpc>
              <a:buFont typeface="+mj-lt"/>
              <a:buAutoNum type="arabicPeriod"/>
            </a:pPr>
            <a:r>
              <a:rPr lang="en-US" sz="2200" dirty="0"/>
              <a:t>The inability to swallow oral medication</a:t>
            </a:r>
          </a:p>
          <a:p>
            <a:pPr marL="457200" indent="-457200">
              <a:lnSpc>
                <a:spcPct val="150000"/>
              </a:lnSpc>
              <a:buFont typeface="+mj-lt"/>
              <a:buAutoNum type="arabicPeriod"/>
            </a:pPr>
            <a:r>
              <a:rPr lang="en-US" sz="2200" dirty="0"/>
              <a:t>CVT associated with central nervous system infection or major head trauma</a:t>
            </a:r>
          </a:p>
          <a:p>
            <a:pPr marL="457200" indent="-457200">
              <a:lnSpc>
                <a:spcPct val="150000"/>
              </a:lnSpc>
              <a:buFont typeface="+mj-lt"/>
              <a:buAutoNum type="arabicPeriod"/>
            </a:pPr>
            <a:r>
              <a:rPr lang="en-US" sz="2200" dirty="0"/>
              <a:t>Planned surgical procedure for CVT(</a:t>
            </a:r>
            <a:r>
              <a:rPr lang="en-US" sz="2200" dirty="0" err="1"/>
              <a:t>eg</a:t>
            </a:r>
            <a:r>
              <a:rPr lang="en-US" sz="2200" dirty="0"/>
              <a:t>, decompressive hemicraniectomy)</a:t>
            </a:r>
          </a:p>
          <a:p>
            <a:pPr marL="457200" indent="-457200">
              <a:lnSpc>
                <a:spcPct val="150000"/>
              </a:lnSpc>
              <a:buFont typeface="+mj-lt"/>
              <a:buAutoNum type="arabicPeriod"/>
            </a:pPr>
            <a:r>
              <a:rPr lang="en-US" sz="2200" dirty="0"/>
              <a:t>Life-threatening or major bleeding in the previous 6 months other than intracranial hemorrhage from the index CVT</a:t>
            </a:r>
          </a:p>
          <a:p>
            <a:pPr marL="457200" indent="-457200">
              <a:lnSpc>
                <a:spcPct val="150000"/>
              </a:lnSpc>
              <a:buFont typeface="+mj-lt"/>
              <a:buAutoNum type="arabicPeriod"/>
            </a:pPr>
            <a:r>
              <a:rPr lang="en-US" sz="2200" dirty="0"/>
              <a:t>Current or recent (&lt;6 months) malignancy</a:t>
            </a:r>
          </a:p>
          <a:p>
            <a:pPr marL="457200" indent="-457200">
              <a:lnSpc>
                <a:spcPct val="150000"/>
              </a:lnSpc>
              <a:buFont typeface="+mj-lt"/>
              <a:buAutoNum type="arabicPeriod"/>
            </a:pPr>
            <a:r>
              <a:rPr lang="en-US" sz="2200" dirty="0"/>
              <a:t>Creatinine clearance level less than 30 mL/min</a:t>
            </a:r>
          </a:p>
          <a:p>
            <a:pPr marL="0" indent="0">
              <a:lnSpc>
                <a:spcPct val="170000"/>
              </a:lnSpc>
              <a:buNone/>
            </a:pPr>
            <a:r>
              <a:rPr lang="en-US" sz="2400" dirty="0">
                <a:solidFill>
                  <a:schemeClr val="accent1">
                    <a:lumMod val="75000"/>
                  </a:schemeClr>
                </a:solidFill>
              </a:rPr>
              <a:t>The allocated sample consisted of CVT cases of mild to moderate severity</a:t>
            </a:r>
            <a:endParaRPr lang="en-US" sz="2200" dirty="0">
              <a:solidFill>
                <a:schemeClr val="accent1">
                  <a:lumMod val="75000"/>
                </a:schemeClr>
              </a:solidFill>
            </a:endParaRPr>
          </a:p>
        </p:txBody>
      </p:sp>
    </p:spTree>
    <p:extLst>
      <p:ext uri="{BB962C8B-B14F-4D97-AF65-F5344CB8AC3E}">
        <p14:creationId xmlns:p14="http://schemas.microsoft.com/office/powerpoint/2010/main" val="3896073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a:t>
            </a:r>
          </a:p>
        </p:txBody>
      </p:sp>
      <p:sp>
        <p:nvSpPr>
          <p:cNvPr id="3" name="Content Placeholder 2"/>
          <p:cNvSpPr>
            <a:spLocks noGrp="1"/>
          </p:cNvSpPr>
          <p:nvPr>
            <p:ph idx="1"/>
          </p:nvPr>
        </p:nvSpPr>
        <p:spPr>
          <a:xfrm>
            <a:off x="723899" y="1417638"/>
            <a:ext cx="11077576" cy="5083175"/>
          </a:xfrm>
        </p:spPr>
        <p:txBody>
          <a:bodyPr>
            <a:normAutofit/>
          </a:bodyPr>
          <a:lstStyle/>
          <a:p>
            <a:pPr marL="0" indent="0">
              <a:lnSpc>
                <a:spcPct val="210000"/>
              </a:lnSpc>
              <a:buNone/>
            </a:pPr>
            <a:r>
              <a:rPr lang="en-US" sz="2400" b="1" dirty="0"/>
              <a:t>Randomization:</a:t>
            </a:r>
          </a:p>
          <a:p>
            <a:pPr algn="just">
              <a:lnSpc>
                <a:spcPct val="150000"/>
              </a:lnSpc>
            </a:pPr>
            <a:r>
              <a:rPr lang="en-US" sz="2400" dirty="0"/>
              <a:t>Patients were randomized 1:1 through an online telephone-guided Response system to receive either dabigatran (150mg twice daily) or warfarin (dose adjusted to maintain an international normalized ratio [INR]between2.0and3.0).</a:t>
            </a:r>
          </a:p>
          <a:p>
            <a:pPr marL="0" indent="0">
              <a:lnSpc>
                <a:spcPct val="210000"/>
              </a:lnSpc>
              <a:buNone/>
            </a:pPr>
            <a:r>
              <a:rPr lang="en-US" sz="2400" b="1" dirty="0"/>
              <a:t> </a:t>
            </a:r>
          </a:p>
        </p:txBody>
      </p:sp>
    </p:spTree>
    <p:extLst>
      <p:ext uri="{BB962C8B-B14F-4D97-AF65-F5344CB8AC3E}">
        <p14:creationId xmlns:p14="http://schemas.microsoft.com/office/powerpoint/2010/main" val="4104882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50" y="1604962"/>
            <a:ext cx="10058400" cy="4857954"/>
          </a:xfrm>
          <a:prstGeom prst="rect">
            <a:avLst/>
          </a:prstGeom>
        </p:spPr>
      </p:pic>
      <p:sp>
        <p:nvSpPr>
          <p:cNvPr id="3" name="Title 1"/>
          <p:cNvSpPr txBox="1">
            <a:spLocks/>
          </p:cNvSpPr>
          <p:nvPr/>
        </p:nvSpPr>
        <p:spPr>
          <a:xfrm>
            <a:off x="666750" y="279399"/>
            <a:ext cx="10515600" cy="1325563"/>
          </a:xfrm>
          <a:prstGeom prst="rect">
            <a:avLst/>
          </a:prstGeom>
        </p:spPr>
        <p:txBody>
          <a:bodyPr/>
          <a:lstStyle>
            <a:lvl1pPr algn="l" defTabSz="914400" rtl="0" eaLnBrk="1" latinLnBrk="0" hangingPunct="1">
              <a:lnSpc>
                <a:spcPct val="90000"/>
              </a:lnSpc>
              <a:spcBef>
                <a:spcPct val="0"/>
              </a:spcBef>
              <a:buNone/>
              <a:defRPr sz="4800" b="1" i="0" kern="1200" baseline="0">
                <a:solidFill>
                  <a:schemeClr val="bg1"/>
                </a:solidFill>
                <a:latin typeface="+mj-lt"/>
                <a:ea typeface="+mj-ea"/>
                <a:cs typeface="+mj-cs"/>
              </a:defRPr>
            </a:lvl1pPr>
          </a:lstStyle>
          <a:p>
            <a:r>
              <a:rPr lang="en-US" dirty="0"/>
              <a:t>Methods</a:t>
            </a:r>
          </a:p>
        </p:txBody>
      </p:sp>
    </p:spTree>
    <p:extLst>
      <p:ext uri="{BB962C8B-B14F-4D97-AF65-F5344CB8AC3E}">
        <p14:creationId xmlns:p14="http://schemas.microsoft.com/office/powerpoint/2010/main" val="341205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nSpc>
                <a:spcPct val="150000"/>
              </a:lnSpc>
            </a:pPr>
            <a:r>
              <a:rPr lang="en-US" dirty="0"/>
              <a:t>The trial consisted of 3 sequential periods: a screening period of 5 to 15 days, a treatment period of 24weeks, and a follow-up period of 7 days.</a:t>
            </a:r>
          </a:p>
          <a:p>
            <a:pPr>
              <a:lnSpc>
                <a:spcPct val="150000"/>
              </a:lnSpc>
            </a:pPr>
            <a:r>
              <a:rPr lang="en-US" dirty="0"/>
              <a:t>Randomization occurred 5 days after the start of parenteral anticoagulation therapy if the patient was stable, but it could be postponed until the patient was stable for up to 15 days after the start of parenteral therapy</a:t>
            </a:r>
          </a:p>
        </p:txBody>
      </p:sp>
      <p:sp>
        <p:nvSpPr>
          <p:cNvPr id="4" name="Title 1"/>
          <p:cNvSpPr>
            <a:spLocks noGrp="1"/>
          </p:cNvSpPr>
          <p:nvPr>
            <p:ph type="title"/>
          </p:nvPr>
        </p:nvSpPr>
        <p:spPr>
          <a:xfrm>
            <a:off x="838200" y="92075"/>
            <a:ext cx="10515600" cy="1325563"/>
          </a:xfrm>
        </p:spPr>
        <p:txBody>
          <a:bodyPr/>
          <a:lstStyle/>
          <a:p>
            <a:r>
              <a:rPr lang="en-US" dirty="0"/>
              <a:t>Methods</a:t>
            </a:r>
          </a:p>
        </p:txBody>
      </p:sp>
    </p:spTree>
    <p:extLst>
      <p:ext uri="{BB962C8B-B14F-4D97-AF65-F5344CB8AC3E}">
        <p14:creationId xmlns:p14="http://schemas.microsoft.com/office/powerpoint/2010/main" val="180424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a:t>The primary outcome:</a:t>
            </a:r>
          </a:p>
          <a:p>
            <a:pPr algn="justLow">
              <a:lnSpc>
                <a:spcPct val="150000"/>
              </a:lnSpc>
            </a:pPr>
            <a:r>
              <a:rPr lang="en-US" dirty="0"/>
              <a:t> The composite of the number of patients with major bleeding or VTE (recurrent CVT, DVT of any limb, PE, or splanchnic vein thrombosis), at the end of the trial.</a:t>
            </a:r>
          </a:p>
          <a:p>
            <a:endParaRPr lang="en-US" dirty="0"/>
          </a:p>
        </p:txBody>
      </p:sp>
      <p:sp>
        <p:nvSpPr>
          <p:cNvPr id="4" name="Title 1"/>
          <p:cNvSpPr>
            <a:spLocks noGrp="1"/>
          </p:cNvSpPr>
          <p:nvPr>
            <p:ph type="title"/>
          </p:nvPr>
        </p:nvSpPr>
        <p:spPr>
          <a:xfrm>
            <a:off x="838200" y="92075"/>
            <a:ext cx="10515600" cy="1325563"/>
          </a:xfrm>
        </p:spPr>
        <p:txBody>
          <a:bodyPr/>
          <a:lstStyle/>
          <a:p>
            <a:r>
              <a:rPr lang="en-US" dirty="0"/>
              <a:t>Methods</a:t>
            </a:r>
          </a:p>
        </p:txBody>
      </p:sp>
    </p:spTree>
    <p:extLst>
      <p:ext uri="{BB962C8B-B14F-4D97-AF65-F5344CB8AC3E}">
        <p14:creationId xmlns:p14="http://schemas.microsoft.com/office/powerpoint/2010/main" val="1106094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50000"/>
              </a:lnSpc>
            </a:pPr>
            <a:r>
              <a:rPr lang="en-US" dirty="0"/>
              <a:t>RE-SPECT CVT was an </a:t>
            </a:r>
            <a:r>
              <a:rPr lang="en-US" dirty="0">
                <a:solidFill>
                  <a:srgbClr val="FF0000"/>
                </a:solidFill>
              </a:rPr>
              <a:t>exploratory</a:t>
            </a:r>
            <a:r>
              <a:rPr lang="en-US" dirty="0"/>
              <a:t> trial.</a:t>
            </a:r>
          </a:p>
          <a:p>
            <a:pPr>
              <a:lnSpc>
                <a:spcPct val="150000"/>
              </a:lnSpc>
            </a:pPr>
            <a:r>
              <a:rPr lang="en-US" dirty="0"/>
              <a:t>Based on expected recruitment rates, we planned to randomize 120 patients. Planning RE-SPECT CVT as a </a:t>
            </a:r>
            <a:r>
              <a:rPr lang="en-US" dirty="0">
                <a:solidFill>
                  <a:srgbClr val="3F70C5"/>
                </a:solidFill>
              </a:rPr>
              <a:t>non-inferiority</a:t>
            </a:r>
            <a:r>
              <a:rPr lang="en-US" dirty="0"/>
              <a:t> trial with a preservation of about 50% of the recurrent events would require more than 2000 patients because of the low recurrent event rate (approximately 3% at 6 months).</a:t>
            </a:r>
          </a:p>
        </p:txBody>
      </p:sp>
      <p:sp>
        <p:nvSpPr>
          <p:cNvPr id="4" name="Title 1"/>
          <p:cNvSpPr>
            <a:spLocks noGrp="1"/>
          </p:cNvSpPr>
          <p:nvPr>
            <p:ph type="title"/>
          </p:nvPr>
        </p:nvSpPr>
        <p:spPr>
          <a:xfrm>
            <a:off x="838200" y="92075"/>
            <a:ext cx="10515600" cy="1325563"/>
          </a:xfrm>
        </p:spPr>
        <p:txBody>
          <a:bodyPr/>
          <a:lstStyle/>
          <a:p>
            <a:r>
              <a:rPr lang="en-US" dirty="0"/>
              <a:t>Methods</a:t>
            </a:r>
          </a:p>
        </p:txBody>
      </p:sp>
    </p:spTree>
    <p:extLst>
      <p:ext uri="{BB962C8B-B14F-4D97-AF65-F5344CB8AC3E}">
        <p14:creationId xmlns:p14="http://schemas.microsoft.com/office/powerpoint/2010/main" val="2651807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3403600"/>
          </a:xfrm>
        </p:spPr>
        <p:txBody>
          <a:bodyPr>
            <a:normAutofit lnSpcReduction="10000"/>
          </a:bodyPr>
          <a:lstStyle/>
          <a:p>
            <a:pPr algn="just">
              <a:lnSpc>
                <a:spcPct val="150000"/>
              </a:lnSpc>
            </a:pPr>
            <a:r>
              <a:rPr lang="en-US" dirty="0"/>
              <a:t>In total, 120 patients with CVT were randomized to the 2 treatment groups (60 to dabigatran and 60 to dose-adjusted warfarin).</a:t>
            </a:r>
          </a:p>
          <a:p>
            <a:pPr algn="just">
              <a:lnSpc>
                <a:spcPct val="150000"/>
              </a:lnSpc>
            </a:pPr>
            <a:r>
              <a:rPr lang="en-US" dirty="0"/>
              <a:t>For warfarin, the overall mean time in therapeutic range was 66.1%.</a:t>
            </a:r>
          </a:p>
          <a:p>
            <a:endParaRPr lang="en-US" dirty="0"/>
          </a:p>
        </p:txBody>
      </p:sp>
      <p:sp>
        <p:nvSpPr>
          <p:cNvPr id="4" name="Title 1"/>
          <p:cNvSpPr>
            <a:spLocks noGrp="1"/>
          </p:cNvSpPr>
          <p:nvPr>
            <p:ph type="title"/>
          </p:nvPr>
        </p:nvSpPr>
        <p:spPr>
          <a:xfrm>
            <a:off x="838200" y="92075"/>
            <a:ext cx="10515600" cy="1325563"/>
          </a:xfrm>
        </p:spPr>
        <p:txBody>
          <a:bodyPr/>
          <a:lstStyle/>
          <a:p>
            <a:r>
              <a:rPr lang="en-US" dirty="0"/>
              <a:t>Methods</a:t>
            </a:r>
          </a:p>
        </p:txBody>
      </p:sp>
    </p:spTree>
    <p:extLst>
      <p:ext uri="{BB962C8B-B14F-4D97-AF65-F5344CB8AC3E}">
        <p14:creationId xmlns:p14="http://schemas.microsoft.com/office/powerpoint/2010/main" val="1144287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09588" y="-71438"/>
            <a:ext cx="3019425" cy="1325563"/>
          </a:xfrm>
        </p:spPr>
        <p:txBody>
          <a:bodyPr/>
          <a:lstStyle/>
          <a:p>
            <a:r>
              <a:rPr lang="en-US" dirty="0"/>
              <a:t>Results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3" y="1414456"/>
            <a:ext cx="12180406" cy="4057650"/>
          </a:xfrm>
          <a:prstGeom prst="rect">
            <a:avLst/>
          </a:prstGeom>
        </p:spPr>
      </p:pic>
    </p:spTree>
    <p:extLst>
      <p:ext uri="{BB962C8B-B14F-4D97-AF65-F5344CB8AC3E}">
        <p14:creationId xmlns:p14="http://schemas.microsoft.com/office/powerpoint/2010/main" val="603761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Low">
              <a:lnSpc>
                <a:spcPct val="150000"/>
              </a:lnSpc>
            </a:pPr>
            <a:r>
              <a:rPr lang="en-US" dirty="0"/>
              <a:t>These results are in line with evidence that dabigatran is at least non-inferior in efficacy compared with warfarin in indications other than CVT, presenting fewer bleeding events, specifically intracranial hemorrhages.</a:t>
            </a:r>
          </a:p>
        </p:txBody>
      </p:sp>
      <p:sp>
        <p:nvSpPr>
          <p:cNvPr id="4" name="Title 1"/>
          <p:cNvSpPr>
            <a:spLocks noGrp="1"/>
          </p:cNvSpPr>
          <p:nvPr>
            <p:ph type="title"/>
          </p:nvPr>
        </p:nvSpPr>
        <p:spPr>
          <a:xfrm>
            <a:off x="838200" y="92075"/>
            <a:ext cx="10515600" cy="1325563"/>
          </a:xfrm>
        </p:spPr>
        <p:txBody>
          <a:bodyPr/>
          <a:lstStyle/>
          <a:p>
            <a:r>
              <a:rPr lang="en-US" dirty="0"/>
              <a:t>Conclusion</a:t>
            </a:r>
          </a:p>
        </p:txBody>
      </p:sp>
    </p:spTree>
    <p:extLst>
      <p:ext uri="{BB962C8B-B14F-4D97-AF65-F5344CB8AC3E}">
        <p14:creationId xmlns:p14="http://schemas.microsoft.com/office/powerpoint/2010/main" val="837284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 …</a:t>
            </a:r>
          </a:p>
        </p:txBody>
      </p:sp>
      <p:sp>
        <p:nvSpPr>
          <p:cNvPr id="3" name="Content Placeholder 2"/>
          <p:cNvSpPr>
            <a:spLocks noGrp="1"/>
          </p:cNvSpPr>
          <p:nvPr>
            <p:ph idx="1"/>
          </p:nvPr>
        </p:nvSpPr>
        <p:spPr/>
        <p:txBody>
          <a:bodyPr/>
          <a:lstStyle/>
          <a:p>
            <a:pPr marL="514350" indent="-514350">
              <a:buFont typeface="+mj-lt"/>
              <a:buAutoNum type="arabicPeriod"/>
            </a:pPr>
            <a:r>
              <a:rPr lang="en-US" dirty="0"/>
              <a:t>Pros and cons of DOACs</a:t>
            </a:r>
          </a:p>
          <a:p>
            <a:pPr marL="514350" indent="-514350">
              <a:buFont typeface="+mj-lt"/>
              <a:buAutoNum type="arabicPeriod"/>
            </a:pPr>
            <a:r>
              <a:rPr lang="en-US" dirty="0"/>
              <a:t>DOACs in AF secondary prevention (Dr</a:t>
            </a:r>
            <a:r>
              <a:rPr lang="fa-IR" dirty="0"/>
              <a:t>.</a:t>
            </a:r>
            <a:r>
              <a:rPr lang="en-US" dirty="0"/>
              <a:t> </a:t>
            </a:r>
            <a:r>
              <a:rPr lang="en-US" dirty="0" err="1"/>
              <a:t>Kazemi</a:t>
            </a:r>
            <a:r>
              <a:rPr lang="en-US" dirty="0"/>
              <a:t>)</a:t>
            </a:r>
          </a:p>
          <a:p>
            <a:pPr marL="514350" indent="-514350">
              <a:buFont typeface="+mj-lt"/>
              <a:buAutoNum type="arabicPeriod"/>
            </a:pPr>
            <a:r>
              <a:rPr lang="en-US" dirty="0"/>
              <a:t>DOACS and stroke (Dr</a:t>
            </a:r>
            <a:r>
              <a:rPr lang="fa-IR" dirty="0"/>
              <a:t>.</a:t>
            </a:r>
            <a:r>
              <a:rPr lang="en-US" dirty="0"/>
              <a:t> Farhoudi)</a:t>
            </a:r>
          </a:p>
          <a:p>
            <a:pPr marL="514350" indent="-514350">
              <a:buFont typeface="+mj-lt"/>
              <a:buAutoNum type="arabicPeriod"/>
            </a:pPr>
            <a:r>
              <a:rPr lang="en-US" dirty="0"/>
              <a:t>DOACS and CVST (Dr</a:t>
            </a:r>
            <a:r>
              <a:rPr lang="fa-IR" dirty="0"/>
              <a:t>.</a:t>
            </a:r>
            <a:r>
              <a:rPr lang="en-US" dirty="0"/>
              <a:t> Sadeghi)</a:t>
            </a:r>
          </a:p>
          <a:p>
            <a:pPr marL="514350" indent="-514350">
              <a:buFont typeface="+mj-lt"/>
              <a:buAutoNum type="arabicPeriod"/>
            </a:pPr>
            <a:r>
              <a:rPr lang="en-US" dirty="0"/>
              <a:t>Q &amp; A</a:t>
            </a:r>
          </a:p>
        </p:txBody>
      </p:sp>
    </p:spTree>
    <p:extLst>
      <p:ext uri="{BB962C8B-B14F-4D97-AF65-F5344CB8AC3E}">
        <p14:creationId xmlns:p14="http://schemas.microsoft.com/office/powerpoint/2010/main" val="2408723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239" y="514869"/>
            <a:ext cx="10385268" cy="6214544"/>
          </a:xfrm>
          <a:prstGeom prst="rect">
            <a:avLst/>
          </a:prstGeom>
        </p:spPr>
      </p:pic>
    </p:spTree>
    <p:extLst>
      <p:ext uri="{BB962C8B-B14F-4D97-AF65-F5344CB8AC3E}">
        <p14:creationId xmlns:p14="http://schemas.microsoft.com/office/powerpoint/2010/main" val="388228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SECRET study</a:t>
            </a:r>
          </a:p>
        </p:txBody>
      </p:sp>
      <p:sp>
        <p:nvSpPr>
          <p:cNvPr id="3" name="Content Placeholder 2"/>
          <p:cNvSpPr>
            <a:spLocks noGrp="1"/>
          </p:cNvSpPr>
          <p:nvPr>
            <p:ph idx="1"/>
          </p:nvPr>
        </p:nvSpPr>
        <p:spPr/>
        <p:txBody>
          <a:bodyPr/>
          <a:lstStyle/>
          <a:p>
            <a:pPr marL="0" indent="0">
              <a:buNone/>
            </a:pPr>
            <a:r>
              <a:rPr lang="en-US" b="1" dirty="0"/>
              <a:t>Sponsor:</a:t>
            </a:r>
          </a:p>
          <a:p>
            <a:pPr marL="0" indent="0">
              <a:buNone/>
            </a:pPr>
            <a:r>
              <a:rPr lang="en-US" dirty="0"/>
              <a:t>University of British Columbia, Canada</a:t>
            </a:r>
          </a:p>
          <a:p>
            <a:endParaRPr lang="en-US" dirty="0"/>
          </a:p>
          <a:p>
            <a:r>
              <a:rPr lang="en-US" dirty="0"/>
              <a:t>Will be randomized to receive rivaroxaban </a:t>
            </a:r>
            <a:r>
              <a:rPr lang="en-US" dirty="0">
                <a:solidFill>
                  <a:srgbClr val="355395"/>
                </a:solidFill>
              </a:rPr>
              <a:t>20 mg </a:t>
            </a:r>
            <a:r>
              <a:rPr lang="en-US" dirty="0"/>
              <a:t>daily versus standard of care (warfarin or low-molecular weight heparin). Patients will be followed for </a:t>
            </a:r>
            <a:r>
              <a:rPr lang="en-US" dirty="0">
                <a:solidFill>
                  <a:srgbClr val="355395"/>
                </a:solidFill>
              </a:rPr>
              <a:t>1 year</a:t>
            </a:r>
            <a:r>
              <a:rPr lang="en-US" dirty="0"/>
              <a:t>. </a:t>
            </a:r>
          </a:p>
          <a:p>
            <a:endParaRPr lang="en-US" dirty="0">
              <a:latin typeface="Source Sans Pro"/>
            </a:endParaRPr>
          </a:p>
          <a:p>
            <a:r>
              <a:rPr lang="en-US" dirty="0">
                <a:latin typeface="Source Sans Pro"/>
              </a:rPr>
              <a:t>Estimated Study Completion Date: December 2021</a:t>
            </a:r>
          </a:p>
          <a:p>
            <a:endParaRPr lang="en-US" dirty="0">
              <a:latin typeface="Source Sans Pro"/>
            </a:endParaRPr>
          </a:p>
          <a:p>
            <a:endParaRPr lang="en-US" dirty="0"/>
          </a:p>
          <a:p>
            <a:endParaRPr lang="en-US" dirty="0"/>
          </a:p>
          <a:p>
            <a:endParaRPr lang="en-US" dirty="0"/>
          </a:p>
        </p:txBody>
      </p:sp>
    </p:spTree>
    <p:extLst>
      <p:ext uri="{BB962C8B-B14F-4D97-AF65-F5344CB8AC3E}">
        <p14:creationId xmlns:p14="http://schemas.microsoft.com/office/powerpoint/2010/main" val="3497508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Apixaban for CVST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963" y="1743073"/>
            <a:ext cx="7239000" cy="30003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9715" y="2744783"/>
            <a:ext cx="9458325" cy="23241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40" y="4381500"/>
            <a:ext cx="9296400" cy="2476500"/>
          </a:xfrm>
          <a:prstGeom prst="rect">
            <a:avLst/>
          </a:prstGeom>
        </p:spPr>
      </p:pic>
    </p:spTree>
    <p:extLst>
      <p:ext uri="{BB962C8B-B14F-4D97-AF65-F5344CB8AC3E}">
        <p14:creationId xmlns:p14="http://schemas.microsoft.com/office/powerpoint/2010/main" val="273650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776" y="457200"/>
            <a:ext cx="9828474" cy="430529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300" y="4762499"/>
            <a:ext cx="2786732" cy="338139"/>
          </a:xfrm>
          <a:prstGeom prst="rect">
            <a:avLst/>
          </a:prstGeom>
        </p:spPr>
      </p:pic>
    </p:spTree>
    <p:extLst>
      <p:ext uri="{BB962C8B-B14F-4D97-AF65-F5344CB8AC3E}">
        <p14:creationId xmlns:p14="http://schemas.microsoft.com/office/powerpoint/2010/main" val="3605583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Systemic review and meta-analysis</a:t>
            </a:r>
          </a:p>
        </p:txBody>
      </p:sp>
      <p:sp>
        <p:nvSpPr>
          <p:cNvPr id="3" name="Content Placeholder 2"/>
          <p:cNvSpPr>
            <a:spLocks noGrp="1"/>
          </p:cNvSpPr>
          <p:nvPr>
            <p:ph idx="1"/>
          </p:nvPr>
        </p:nvSpPr>
        <p:spPr/>
        <p:txBody>
          <a:bodyPr/>
          <a:lstStyle/>
          <a:p>
            <a:pPr algn="just">
              <a:lnSpc>
                <a:spcPct val="150000"/>
              </a:lnSpc>
            </a:pPr>
            <a:r>
              <a:rPr lang="en-US" dirty="0"/>
              <a:t>The potential role of DOAC as a reasonable alternative to warfarin in the anticoagulation  strategy for CVT. DOAC appears to be similar in efficacy, and may potentially result in fewer major bleeding events when compared to warfarin.</a:t>
            </a:r>
          </a:p>
        </p:txBody>
      </p:sp>
    </p:spTree>
    <p:extLst>
      <p:ext uri="{BB962C8B-B14F-4D97-AF65-F5344CB8AC3E}">
        <p14:creationId xmlns:p14="http://schemas.microsoft.com/office/powerpoint/2010/main" val="1842840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2925" y="4633912"/>
            <a:ext cx="2714625" cy="3048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038" y="338136"/>
            <a:ext cx="10547554" cy="4295776"/>
          </a:xfrm>
          <a:prstGeom prst="rect">
            <a:avLst/>
          </a:prstGeom>
        </p:spPr>
      </p:pic>
    </p:spTree>
    <p:extLst>
      <p:ext uri="{BB962C8B-B14F-4D97-AF65-F5344CB8AC3E}">
        <p14:creationId xmlns:p14="http://schemas.microsoft.com/office/powerpoint/2010/main" val="2406867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67866"/>
            <a:ext cx="10741095" cy="5818634"/>
          </a:xfrm>
          <a:prstGeom prst="rect">
            <a:avLst/>
          </a:prstGeom>
        </p:spPr>
      </p:pic>
    </p:spTree>
    <p:extLst>
      <p:ext uri="{BB962C8B-B14F-4D97-AF65-F5344CB8AC3E}">
        <p14:creationId xmlns:p14="http://schemas.microsoft.com/office/powerpoint/2010/main" val="3749585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224" y="600075"/>
            <a:ext cx="10006014" cy="460083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0412" y="5033962"/>
            <a:ext cx="5276850" cy="904875"/>
          </a:xfrm>
          <a:prstGeom prst="rect">
            <a:avLst/>
          </a:prstGeom>
        </p:spPr>
      </p:pic>
    </p:spTree>
    <p:extLst>
      <p:ext uri="{BB962C8B-B14F-4D97-AF65-F5344CB8AC3E}">
        <p14:creationId xmlns:p14="http://schemas.microsoft.com/office/powerpoint/2010/main" val="2539622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Conclusion</a:t>
            </a:r>
          </a:p>
        </p:txBody>
      </p:sp>
      <p:sp>
        <p:nvSpPr>
          <p:cNvPr id="3" name="Content Placeholder 2"/>
          <p:cNvSpPr>
            <a:spLocks noGrp="1"/>
          </p:cNvSpPr>
          <p:nvPr>
            <p:ph idx="1"/>
          </p:nvPr>
        </p:nvSpPr>
        <p:spPr>
          <a:xfrm>
            <a:off x="487218" y="1813214"/>
            <a:ext cx="10866582" cy="4351338"/>
          </a:xfrm>
          <a:prstGeom prst="foldedCorner">
            <a:avLst/>
          </a:prstGeom>
          <a:gradFill flip="none" rotWithShape="1">
            <a:gsLst>
              <a:gs pos="0">
                <a:srgbClr val="008CBE"/>
              </a:gs>
              <a:gs pos="48000">
                <a:srgbClr val="008CBE"/>
              </a:gs>
              <a:gs pos="0">
                <a:srgbClr val="004360">
                  <a:alpha val="93000"/>
                  <a:lumMod val="92000"/>
                </a:srgb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ormAutofit/>
          </a:bodyPr>
          <a:lstStyle/>
          <a:p>
            <a:pPr marL="0" indent="0" algn="just">
              <a:lnSpc>
                <a:spcPct val="150000"/>
              </a:lnSpc>
              <a:buNone/>
            </a:pPr>
            <a:r>
              <a:rPr lang="en-US" sz="3200" dirty="0"/>
              <a:t>DOAC are a reasonable alternative to warfarin in the anticoagulation  strategy for CVT (</a:t>
            </a:r>
            <a:r>
              <a:rPr lang="en-US" sz="3200"/>
              <a:t>off label), but </a:t>
            </a:r>
            <a:r>
              <a:rPr lang="en-US" sz="3200" dirty="0"/>
              <a:t>guidelines have not been updated yet. </a:t>
            </a:r>
            <a:endParaRPr lang="en-US" sz="3200" b="1" dirty="0">
              <a:solidFill>
                <a:schemeClr val="lt1"/>
              </a:solidFill>
            </a:endParaRPr>
          </a:p>
        </p:txBody>
      </p:sp>
      <p:pic>
        <p:nvPicPr>
          <p:cNvPr id="4" name="Picture 3">
            <a:extLst>
              <a:ext uri="{FF2B5EF4-FFF2-40B4-BE49-F238E27FC236}">
                <a16:creationId xmlns:a16="http://schemas.microsoft.com/office/drawing/2014/main" xmlns="" id="{45EE5638-15EA-6944-90BC-C6E227D18F2D}"/>
              </a:ext>
            </a:extLst>
          </p:cNvPr>
          <p:cNvPicPr>
            <a:picLocks noChangeAspect="1"/>
          </p:cNvPicPr>
          <p:nvPr/>
        </p:nvPicPr>
        <p:blipFill rotWithShape="1">
          <a:blip r:embed="rId2"/>
          <a:srcRect l="27524" t="7663" r="26381" b="6104"/>
          <a:stretch/>
        </p:blipFill>
        <p:spPr>
          <a:xfrm>
            <a:off x="11020621" y="5695252"/>
            <a:ext cx="684161" cy="938600"/>
          </a:xfrm>
          <a:prstGeom prst="rect">
            <a:avLst/>
          </a:prstGeom>
        </p:spPr>
      </p:pic>
    </p:spTree>
    <p:extLst>
      <p:ext uri="{BB962C8B-B14F-4D97-AF65-F5344CB8AC3E}">
        <p14:creationId xmlns:p14="http://schemas.microsoft.com/office/powerpoint/2010/main" val="1355352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rot="16200000">
            <a:off x="2667000" y="-2667002"/>
            <a:ext cx="6858001" cy="12192002"/>
          </a:xfrm>
          <a:prstGeom prst="rect">
            <a:avLst/>
          </a:prstGeom>
          <a:gradFill flip="none" rotWithShape="1">
            <a:gsLst>
              <a:gs pos="0">
                <a:srgbClr val="008CBE"/>
              </a:gs>
              <a:gs pos="48000">
                <a:srgbClr val="008CBE"/>
              </a:gs>
              <a:gs pos="0">
                <a:srgbClr val="004360">
                  <a:alpha val="93000"/>
                  <a:lumMod val="92000"/>
                </a:srgb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4800" b="1" dirty="0">
                <a:latin typeface="+mj-lt"/>
              </a:rPr>
              <a:t>Thanks for your attention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20" y="5066432"/>
            <a:ext cx="2724253" cy="192706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1539" y="5144836"/>
            <a:ext cx="2429765" cy="1732057"/>
          </a:xfrm>
          <a:prstGeom prst="rect">
            <a:avLst/>
          </a:prstGeom>
        </p:spPr>
      </p:pic>
      <p:pic>
        <p:nvPicPr>
          <p:cNvPr id="7" name="Picture 6">
            <a:extLst>
              <a:ext uri="{FF2B5EF4-FFF2-40B4-BE49-F238E27FC236}">
                <a16:creationId xmlns:a16="http://schemas.microsoft.com/office/drawing/2014/main" xmlns="" id="{CACA9168-F33C-4007-9725-F2A088661706}"/>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0563497" y="201288"/>
            <a:ext cx="1470874" cy="1589838"/>
          </a:xfrm>
          <a:prstGeom prst="rect">
            <a:avLst/>
          </a:prstGeom>
          <a:effectLst>
            <a:outerShdw blurRad="939800" dir="19980000" algn="ctr" rotWithShape="0">
              <a:srgbClr val="000000">
                <a:alpha val="34000"/>
              </a:srgbClr>
            </a:outerShdw>
          </a:effectLst>
        </p:spPr>
      </p:pic>
    </p:spTree>
    <p:extLst>
      <p:ext uri="{BB962C8B-B14F-4D97-AF65-F5344CB8AC3E}">
        <p14:creationId xmlns:p14="http://schemas.microsoft.com/office/powerpoint/2010/main" val="3948566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DA0DD0-36AE-4AA7-8C50-ED7C77EAFB92}"/>
              </a:ext>
            </a:extLst>
          </p:cNvPr>
          <p:cNvSpPr>
            <a:spLocks noGrp="1"/>
          </p:cNvSpPr>
          <p:nvPr>
            <p:ph type="title"/>
          </p:nvPr>
        </p:nvSpPr>
        <p:spPr/>
        <p:txBody>
          <a:bodyPr/>
          <a:lstStyle/>
          <a:p>
            <a:r>
              <a:rPr lang="en-US" dirty="0"/>
              <a:t>Disclosure</a:t>
            </a:r>
          </a:p>
        </p:txBody>
      </p:sp>
      <p:sp>
        <p:nvSpPr>
          <p:cNvPr id="3" name="Content Placeholder 2">
            <a:extLst>
              <a:ext uri="{FF2B5EF4-FFF2-40B4-BE49-F238E27FC236}">
                <a16:creationId xmlns:a16="http://schemas.microsoft.com/office/drawing/2014/main" xmlns="" id="{9BA37480-20F0-4A61-8E05-468639FB1080}"/>
              </a:ext>
            </a:extLst>
          </p:cNvPr>
          <p:cNvSpPr>
            <a:spLocks noGrp="1"/>
          </p:cNvSpPr>
          <p:nvPr>
            <p:ph idx="1"/>
          </p:nvPr>
        </p:nvSpPr>
        <p:spPr>
          <a:xfrm>
            <a:off x="838200" y="1825625"/>
            <a:ext cx="10515600" cy="717550"/>
          </a:xfrm>
        </p:spPr>
        <p:txBody>
          <a:bodyPr/>
          <a:lstStyle/>
          <a:p>
            <a:pPr>
              <a:buFont typeface="Wingdings" panose="05000000000000000000" pitchFamily="2" charset="2"/>
              <a:buChar char="§"/>
            </a:pPr>
            <a:r>
              <a:rPr lang="en-US" dirty="0"/>
              <a:t>None (webinar is sponsored by </a:t>
            </a:r>
            <a:r>
              <a:rPr lang="en-US" dirty="0" err="1"/>
              <a:t>Arvand</a:t>
            </a:r>
            <a:r>
              <a:rPr lang="en-US" dirty="0"/>
              <a:t> Pharmed/</a:t>
            </a:r>
            <a:r>
              <a:rPr lang="en-US" dirty="0" err="1"/>
              <a:t>CinnaGen</a:t>
            </a:r>
            <a:r>
              <a:rPr lang="en-US" dirty="0"/>
              <a:t>)</a:t>
            </a:r>
          </a:p>
          <a:p>
            <a:endParaRPr lang="en-US" dirty="0"/>
          </a:p>
        </p:txBody>
      </p:sp>
    </p:spTree>
    <p:extLst>
      <p:ext uri="{BB962C8B-B14F-4D97-AF65-F5344CB8AC3E}">
        <p14:creationId xmlns:p14="http://schemas.microsoft.com/office/powerpoint/2010/main" val="3170648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Antithrombotic</a:t>
            </a:r>
          </a:p>
        </p:txBody>
      </p:sp>
      <p:sp>
        <p:nvSpPr>
          <p:cNvPr id="3" name="Content Placeholder 2"/>
          <p:cNvSpPr>
            <a:spLocks noGrp="1"/>
          </p:cNvSpPr>
          <p:nvPr>
            <p:ph idx="1"/>
          </p:nvPr>
        </p:nvSpPr>
        <p:spPr/>
        <p:txBody>
          <a:bodyPr/>
          <a:lstStyle/>
          <a:p>
            <a:pPr marL="514350" indent="-514350">
              <a:buFont typeface="+mj-lt"/>
              <a:buAutoNum type="arabicPeriod"/>
            </a:pPr>
            <a:r>
              <a:rPr lang="en-US" dirty="0"/>
              <a:t>Antiplatelets: ASA, Clopidogrel, Ticlopidine</a:t>
            </a:r>
          </a:p>
          <a:p>
            <a:pPr marL="514350" indent="-514350">
              <a:buFont typeface="+mj-lt"/>
              <a:buAutoNum type="arabicPeriod"/>
            </a:pPr>
            <a:r>
              <a:rPr lang="en-US" dirty="0"/>
              <a:t>Anticoagulants: </a:t>
            </a:r>
          </a:p>
          <a:p>
            <a:pPr marL="1428750">
              <a:buFont typeface="+mj-lt"/>
              <a:buAutoNum type="alphaLcParenR"/>
            </a:pPr>
            <a:r>
              <a:rPr lang="en-US" dirty="0"/>
              <a:t>Non-oral (Heparin, LMWH)</a:t>
            </a:r>
          </a:p>
          <a:p>
            <a:pPr marL="1428750">
              <a:buFont typeface="+mj-lt"/>
              <a:buAutoNum type="alphaLcParenR"/>
            </a:pPr>
            <a:r>
              <a:rPr lang="en-US" dirty="0"/>
              <a:t>Oral: Warfarin, NOACs (DOACs)</a:t>
            </a:r>
          </a:p>
          <a:p>
            <a:pPr marL="1428750">
              <a:buFont typeface="+mj-lt"/>
              <a:buAutoNum type="alphaLcParenR"/>
            </a:pPr>
            <a:endParaRPr lang="en-US" dirty="0"/>
          </a:p>
          <a:p>
            <a:pPr marL="114300" indent="0">
              <a:buNone/>
            </a:pPr>
            <a:r>
              <a:rPr lang="en-US" dirty="0"/>
              <a:t>DOACs: Dabigatran, Rivaroxaban, Apixaban, </a:t>
            </a:r>
            <a:r>
              <a:rPr lang="en-US" dirty="0" err="1"/>
              <a:t>Edoxaban</a:t>
            </a:r>
            <a:endParaRPr lang="en-US" dirty="0"/>
          </a:p>
        </p:txBody>
      </p:sp>
    </p:spTree>
    <p:extLst>
      <p:ext uri="{BB962C8B-B14F-4D97-AF65-F5344CB8AC3E}">
        <p14:creationId xmlns:p14="http://schemas.microsoft.com/office/powerpoint/2010/main" val="3215875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720748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Pros and cons of DOACs</a:t>
            </a:r>
          </a:p>
        </p:txBody>
      </p:sp>
      <p:sp>
        <p:nvSpPr>
          <p:cNvPr id="3" name="Content Placeholder 2"/>
          <p:cNvSpPr>
            <a:spLocks noGrp="1"/>
          </p:cNvSpPr>
          <p:nvPr>
            <p:ph idx="1"/>
          </p:nvPr>
        </p:nvSpPr>
        <p:spPr/>
        <p:txBody>
          <a:bodyPr/>
          <a:lstStyle/>
          <a:p>
            <a:pPr marL="0" indent="0">
              <a:buNone/>
            </a:pPr>
            <a:r>
              <a:rPr lang="en-US" sz="3600" b="1" dirty="0"/>
              <a:t>Pros</a:t>
            </a:r>
          </a:p>
          <a:p>
            <a:r>
              <a:rPr lang="en-US" dirty="0"/>
              <a:t>A predictable anticoagulant effect without need for routine coagulation monitoring (predictable pharmacokinetics)</a:t>
            </a:r>
          </a:p>
          <a:p>
            <a:r>
              <a:rPr lang="en-US" dirty="0"/>
              <a:t>Fewer food interactions compared with VKAs</a:t>
            </a:r>
          </a:p>
          <a:p>
            <a:r>
              <a:rPr lang="en-US" dirty="0"/>
              <a:t>Fewer drug interactions compared with VKAs</a:t>
            </a:r>
          </a:p>
          <a:p>
            <a:r>
              <a:rPr lang="en-US" dirty="0"/>
              <a:t>Rapid onset/offset of action, no need for bridging </a:t>
            </a:r>
          </a:p>
          <a:p>
            <a:r>
              <a:rPr lang="en-US" dirty="0"/>
              <a:t>Lower risk of intracranial bleeding</a:t>
            </a:r>
          </a:p>
          <a:p>
            <a:endParaRPr lang="en-US" dirty="0"/>
          </a:p>
        </p:txBody>
      </p:sp>
    </p:spTree>
    <p:extLst>
      <p:ext uri="{BB962C8B-B14F-4D97-AF65-F5344CB8AC3E}">
        <p14:creationId xmlns:p14="http://schemas.microsoft.com/office/powerpoint/2010/main" val="616559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 and cons of DOACs</a:t>
            </a:r>
          </a:p>
        </p:txBody>
      </p:sp>
      <p:sp>
        <p:nvSpPr>
          <p:cNvPr id="3" name="Content Placeholder 2"/>
          <p:cNvSpPr>
            <a:spLocks noGrp="1"/>
          </p:cNvSpPr>
          <p:nvPr>
            <p:ph idx="1"/>
          </p:nvPr>
        </p:nvSpPr>
        <p:spPr>
          <a:xfrm>
            <a:off x="838200" y="1825625"/>
            <a:ext cx="10515600" cy="4401004"/>
          </a:xfrm>
        </p:spPr>
        <p:txBody>
          <a:bodyPr/>
          <a:lstStyle/>
          <a:p>
            <a:pPr marL="0" indent="0">
              <a:buNone/>
            </a:pPr>
            <a:r>
              <a:rPr lang="en-US" sz="3600" b="1" dirty="0"/>
              <a:t>Cons</a:t>
            </a:r>
          </a:p>
          <a:p>
            <a:r>
              <a:rPr lang="en-US" dirty="0"/>
              <a:t>Requires strict compliance, because missing even a single dose could result in a period without anticoagulation, medication adherence without laboratory monitoring</a:t>
            </a:r>
          </a:p>
          <a:p>
            <a:r>
              <a:rPr lang="en-US" dirty="0"/>
              <a:t>Higher drug costs compared with warfarin</a:t>
            </a:r>
          </a:p>
          <a:p>
            <a:r>
              <a:rPr lang="en-US" dirty="0"/>
              <a:t>Absence of specific antidotes for DOACs</a:t>
            </a:r>
          </a:p>
          <a:p>
            <a:r>
              <a:rPr lang="en-US" dirty="0"/>
              <a:t>No data for their use in the presence of mechanical heart valves</a:t>
            </a:r>
          </a:p>
          <a:p>
            <a:r>
              <a:rPr lang="en-US" dirty="0"/>
              <a:t>No data for their use in pregnant or lactating women</a:t>
            </a:r>
          </a:p>
        </p:txBody>
      </p:sp>
    </p:spTree>
    <p:extLst>
      <p:ext uri="{BB962C8B-B14F-4D97-AF65-F5344CB8AC3E}">
        <p14:creationId xmlns:p14="http://schemas.microsoft.com/office/powerpoint/2010/main" val="258289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923425"/>
            <a:ext cx="12192000" cy="939437"/>
          </a:xfrm>
          <a:prstGeom prst="rect">
            <a:avLst/>
          </a:prstGeom>
          <a:gradFill flip="none" rotWithShape="1">
            <a:gsLst>
              <a:gs pos="0">
                <a:srgbClr val="008CBE"/>
              </a:gs>
              <a:gs pos="48000">
                <a:srgbClr val="008CBE"/>
              </a:gs>
              <a:gs pos="0">
                <a:srgbClr val="004360">
                  <a:alpha val="93000"/>
                  <a:lumMod val="92000"/>
                </a:srgb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37421" y="1459674"/>
            <a:ext cx="12099635" cy="1527625"/>
          </a:xfrm>
        </p:spPr>
        <p:txBody>
          <a:bodyPr>
            <a:noAutofit/>
          </a:bodyPr>
          <a:lstStyle/>
          <a:p>
            <a:pPr>
              <a:lnSpc>
                <a:spcPct val="120000"/>
              </a:lnSpc>
            </a:pPr>
            <a:r>
              <a:rPr lang="en-US" dirty="0">
                <a:solidFill>
                  <a:srgbClr val="004360"/>
                </a:solidFill>
                <a:latin typeface="Century Gothic" panose="020B0502020202020204" pitchFamily="34" charset="0"/>
              </a:rPr>
              <a:t>(DOACs) and CVT</a:t>
            </a:r>
            <a:endParaRPr lang="en-US" sz="5400" dirty="0">
              <a:solidFill>
                <a:srgbClr val="004360"/>
              </a:solidFill>
              <a:latin typeface="Century Gothic" panose="020B0502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21" y="5847412"/>
            <a:ext cx="1620194" cy="1146081"/>
          </a:xfrm>
          <a:prstGeom prst="rect">
            <a:avLst/>
          </a:prstGeom>
        </p:spPr>
      </p:pic>
      <p:sp>
        <p:nvSpPr>
          <p:cNvPr id="9" name="Rectangle 8">
            <a:extLst>
              <a:ext uri="{FF2B5EF4-FFF2-40B4-BE49-F238E27FC236}">
                <a16:creationId xmlns:a16="http://schemas.microsoft.com/office/drawing/2014/main" xmlns="" id="{0CA00E11-8256-AF4C-B218-4696389A84BF}"/>
              </a:ext>
            </a:extLst>
          </p:cNvPr>
          <p:cNvSpPr/>
          <p:nvPr/>
        </p:nvSpPr>
        <p:spPr>
          <a:xfrm>
            <a:off x="3910161" y="3882121"/>
            <a:ext cx="5233839" cy="784830"/>
          </a:xfrm>
          <a:prstGeom prst="rect">
            <a:avLst/>
          </a:prstGeom>
        </p:spPr>
        <p:txBody>
          <a:bodyPr wrap="square">
            <a:spAutoFit/>
          </a:bodyPr>
          <a:lstStyle/>
          <a:p>
            <a:pPr>
              <a:spcBef>
                <a:spcPts val="600"/>
              </a:spcBef>
            </a:pPr>
            <a:r>
              <a:rPr lang="en-US" sz="2000" b="1" dirty="0">
                <a:solidFill>
                  <a:srgbClr val="004360"/>
                </a:solidFill>
              </a:rPr>
              <a:t>Elyar Sadeghi Hokmabadi, MD</a:t>
            </a:r>
          </a:p>
          <a:p>
            <a:pPr>
              <a:spcBef>
                <a:spcPts val="600"/>
              </a:spcBef>
            </a:pPr>
            <a:r>
              <a:rPr lang="en-US" sz="2000" b="1" dirty="0">
                <a:solidFill>
                  <a:srgbClr val="004360"/>
                </a:solidFill>
              </a:rPr>
              <a:t>Tabriz University of Medical Sciences</a:t>
            </a:r>
            <a:endParaRPr lang="en-US" sz="2000" dirty="0">
              <a:solidFill>
                <a:srgbClr val="004360"/>
              </a:solidFill>
            </a:endParaRPr>
          </a:p>
        </p:txBody>
      </p:sp>
      <p:sp>
        <p:nvSpPr>
          <p:cNvPr id="8" name="Rectangle 7"/>
          <p:cNvSpPr/>
          <p:nvPr/>
        </p:nvSpPr>
        <p:spPr>
          <a:xfrm>
            <a:off x="0" y="1"/>
            <a:ext cx="12192000" cy="203200"/>
          </a:xfrm>
          <a:prstGeom prst="rect">
            <a:avLst/>
          </a:prstGeom>
          <a:gradFill flip="none" rotWithShape="1">
            <a:gsLst>
              <a:gs pos="0">
                <a:srgbClr val="008CBE"/>
              </a:gs>
              <a:gs pos="88000">
                <a:srgbClr val="008CBE"/>
              </a:gs>
              <a:gs pos="0">
                <a:srgbClr val="004360">
                  <a:alpha val="93000"/>
                  <a:lumMod val="92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1056" y="5850213"/>
            <a:ext cx="1440248" cy="1026680"/>
          </a:xfrm>
          <a:prstGeom prst="rect">
            <a:avLst/>
          </a:prstGeom>
        </p:spPr>
      </p:pic>
      <p:pic>
        <p:nvPicPr>
          <p:cNvPr id="11" name="Picture 10">
            <a:extLst>
              <a:ext uri="{FF2B5EF4-FFF2-40B4-BE49-F238E27FC236}">
                <a16:creationId xmlns:a16="http://schemas.microsoft.com/office/drawing/2014/main" xmlns="" id="{B04F23EC-E250-4D9F-96F2-E2DBAB3D4382}"/>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209627" y="276413"/>
            <a:ext cx="973864" cy="1052630"/>
          </a:xfrm>
          <a:prstGeom prst="rect">
            <a:avLst/>
          </a:prstGeom>
          <a:effectLst>
            <a:outerShdw blurRad="939800" dir="19980000" algn="ctr" rotWithShape="0">
              <a:srgbClr val="000000">
                <a:alpha val="34000"/>
              </a:srgbClr>
            </a:outerShdw>
          </a:effectLst>
        </p:spPr>
      </p:pic>
    </p:spTree>
    <p:extLst>
      <p:ext uri="{BB962C8B-B14F-4D97-AF65-F5344CB8AC3E}">
        <p14:creationId xmlns:p14="http://schemas.microsoft.com/office/powerpoint/2010/main" val="3510700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405" y="546101"/>
            <a:ext cx="11036613" cy="400050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3775" y="4546602"/>
            <a:ext cx="4695825" cy="504825"/>
          </a:xfrm>
          <a:prstGeom prst="rect">
            <a:avLst/>
          </a:prstGeom>
        </p:spPr>
      </p:pic>
    </p:spTree>
    <p:extLst>
      <p:ext uri="{BB962C8B-B14F-4D97-AF65-F5344CB8AC3E}">
        <p14:creationId xmlns:p14="http://schemas.microsoft.com/office/powerpoint/2010/main" val="5730347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8">
      <a:majorFont>
        <a:latin typeface="Franklin Gothic Boo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8">
      <a:majorFont>
        <a:latin typeface="Franklin Gothic Boo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2423</TotalTime>
  <Words>772</Words>
  <Application>Microsoft Office PowerPoint</Application>
  <PresentationFormat>Custom</PresentationFormat>
  <Paragraphs>85</Paragraphs>
  <Slides>29</Slides>
  <Notes>1</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Office Theme</vt:lpstr>
      <vt:lpstr>1_Office Theme</vt:lpstr>
      <vt:lpstr>Update on: Direct Oral Anticoagulants (DOACS) and Stroke</vt:lpstr>
      <vt:lpstr>Outline …</vt:lpstr>
      <vt:lpstr>Disclosure</vt:lpstr>
      <vt:lpstr>Antithrombotic</vt:lpstr>
      <vt:lpstr>PowerPoint Presentation</vt:lpstr>
      <vt:lpstr>Pros and cons of DOACs</vt:lpstr>
      <vt:lpstr>Pros and cons of DOACs</vt:lpstr>
      <vt:lpstr>(DOACs) and CVT</vt:lpstr>
      <vt:lpstr>PowerPoint Presentation</vt:lpstr>
      <vt:lpstr>Methods</vt:lpstr>
      <vt:lpstr>Methods</vt:lpstr>
      <vt:lpstr>Methods</vt:lpstr>
      <vt:lpstr>PowerPoint Presentation</vt:lpstr>
      <vt:lpstr>Methods</vt:lpstr>
      <vt:lpstr>Methods</vt:lpstr>
      <vt:lpstr>Methods</vt:lpstr>
      <vt:lpstr>Methods</vt:lpstr>
      <vt:lpstr>Results</vt:lpstr>
      <vt:lpstr>Conclusion</vt:lpstr>
      <vt:lpstr>PowerPoint Presentation</vt:lpstr>
      <vt:lpstr>SECRET study</vt:lpstr>
      <vt:lpstr>Apixaban for CVST</vt:lpstr>
      <vt:lpstr>PowerPoint Presentation</vt:lpstr>
      <vt:lpstr>Systemic review and meta-analysis</vt:lpstr>
      <vt:lpstr>PowerPoint Presentation</vt:lpstr>
      <vt:lpstr>PowerPoint Presentation</vt:lpstr>
      <vt:lpstr>PowerPoint Presentation</vt:lpstr>
      <vt:lpstr>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Afshin SeyedNejad</dc:creator>
  <cp:lastModifiedBy>movahedi</cp:lastModifiedBy>
  <cp:revision>121</cp:revision>
  <dcterms:created xsi:type="dcterms:W3CDTF">2020-07-25T06:52:17Z</dcterms:created>
  <dcterms:modified xsi:type="dcterms:W3CDTF">2020-10-10T07:15:32Z</dcterms:modified>
</cp:coreProperties>
</file>